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56" r:id="rId3"/>
    <p:sldId id="283" r:id="rId4"/>
    <p:sldId id="270" r:id="rId5"/>
    <p:sldId id="271" r:id="rId6"/>
    <p:sldId id="282" r:id="rId7"/>
    <p:sldId id="278" r:id="rId8"/>
    <p:sldId id="281" r:id="rId9"/>
    <p:sldId id="277" r:id="rId10"/>
    <p:sldId id="279" r:id="rId11"/>
    <p:sldId id="280" r:id="rId12"/>
    <p:sldId id="276" r:id="rId13"/>
    <p:sldId id="275" r:id="rId14"/>
    <p:sldId id="274" r:id="rId15"/>
    <p:sldId id="273" r:id="rId16"/>
    <p:sldId id="289" r:id="rId17"/>
    <p:sldId id="288" r:id="rId18"/>
    <p:sldId id="287" r:id="rId19"/>
    <p:sldId id="284" r:id="rId20"/>
    <p:sldId id="286" r:id="rId21"/>
    <p:sldId id="285" r:id="rId22"/>
    <p:sldId id="272" r:id="rId23"/>
    <p:sldId id="263" r:id="rId24"/>
    <p:sldId id="264" r:id="rId25"/>
    <p:sldId id="265" r:id="rId26"/>
    <p:sldId id="266" r:id="rId27"/>
    <p:sldId id="294" r:id="rId28"/>
    <p:sldId id="293" r:id="rId29"/>
    <p:sldId id="292" r:id="rId30"/>
    <p:sldId id="291" r:id="rId31"/>
    <p:sldId id="290" r:id="rId32"/>
    <p:sldId id="267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6" autoAdjust="0"/>
    <p:restoredTop sz="98387" autoAdjust="0"/>
  </p:normalViewPr>
  <p:slideViewPr>
    <p:cSldViewPr snapToGrid="0">
      <p:cViewPr>
        <p:scale>
          <a:sx n="98" d="100"/>
          <a:sy n="98" d="100"/>
        </p:scale>
        <p:origin x="-90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B24FAE-01C3-49D2-A0C8-DCF05C768AED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696246-28B4-4170-A3E0-1D05223866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899800-35D6-499C-B942-5EF919B8AC47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2FED89-C4F6-4E22-B6A4-36E67898CB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6ECC58-1B9A-4188-BFFF-8B8B107DC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9517C-EC78-4626-BCB3-644EDBEDA427}" type="datetime1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5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8896-9306-4F89-9AAE-B18FA09F23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439A-3E3C-4B76-AC4D-DEC5037ACFBE}" type="datetime1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831A-DB8B-4424-B5D3-9911E2A9B2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CFF-AB19-4CC2-AAAA-42F34A304740}" type="datetime1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D9642-D209-4DF2-9397-0AC452D085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67DB7-318F-47E5-8FEA-57627AB84CDA}" type="datetime1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C5037-5F37-4FA8-868C-6E2F7F0C2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24F50-60C9-47DD-BAB3-B2EF1AEA5F0F}" type="datetime1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4ECC-FF3A-441A-9506-734A151D39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09566-9A4C-4FF4-B86D-B470A232139E}" type="datetime1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93F8-78D0-4CFE-AD58-6F69A20FF8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A728C-A26B-4222-B17B-063341D66C1A}" type="datetime1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C7F4-7998-4543-ADD7-D0E71AAEEC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E156-3B5B-4CE4-9567-FF12383B0FAF}" type="datetime1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BA72-65F4-43BE-A71C-203AE500D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DF8D-8511-4567-B121-58D6A3FBBEA5}" type="datetime1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3C2DC-5410-4094-945A-EE1212F9A5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651F-BB44-45E5-BB3D-07B73E5B3B18}" type="datetime1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C8443-CEC5-4D77-B64F-3AE2112121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B33E-7338-4E36-82B2-E03704393FBC}" type="datetime1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E3828-8994-4866-A50B-0D3C67A5B6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0DDF28-DF23-48BA-B0FD-34D7D4CBBBA4}" type="datetime1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24B480-96E6-4343-B6F9-96957CD5A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9" r:id="rId2"/>
    <p:sldLayoutId id="2147483736" r:id="rId3"/>
    <p:sldLayoutId id="2147483730" r:id="rId4"/>
    <p:sldLayoutId id="2147483731" r:id="rId5"/>
    <p:sldLayoutId id="2147483732" r:id="rId6"/>
    <p:sldLayoutId id="2147483737" r:id="rId7"/>
    <p:sldLayoutId id="2147483738" r:id="rId8"/>
    <p:sldLayoutId id="2147483739" r:id="rId9"/>
    <p:sldLayoutId id="2147483733" r:id="rId10"/>
    <p:sldLayoutId id="214748373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1093788" y="304800"/>
            <a:ext cx="8613775" cy="3994150"/>
          </a:xfrm>
        </p:spPr>
        <p:txBody>
          <a:bodyPr/>
          <a:lstStyle/>
          <a:p>
            <a:pPr marL="80963" eaLnBrk="1" hangingPunct="1"/>
            <a:r>
              <a:rPr lang="ru-RU" b="1" smtClean="0">
                <a:solidFill>
                  <a:srgbClr val="595959"/>
                </a:solidFill>
              </a:rPr>
              <a:t> </a:t>
            </a:r>
            <a:r>
              <a:rPr lang="uk-UA" b="1" smtClean="0">
                <a:solidFill>
                  <a:schemeClr val="tx2"/>
                </a:solidFill>
              </a:rPr>
              <a:t>«Найрозумніший»</a:t>
            </a:r>
            <a:br>
              <a:rPr lang="uk-UA" b="1" smtClean="0">
                <a:solidFill>
                  <a:schemeClr val="tx2"/>
                </a:solidFill>
              </a:rPr>
            </a:br>
            <a:r>
              <a:rPr lang="uk-UA" b="1" smtClean="0">
                <a:solidFill>
                  <a:schemeClr val="tx2"/>
                </a:solidFill>
              </a:rPr>
              <a:t>       1 клас</a:t>
            </a:r>
            <a:r>
              <a:rPr lang="uk-UA" smtClean="0"/>
              <a:t/>
            </a:r>
            <a:br>
              <a:rPr lang="uk-UA" smtClean="0"/>
            </a:br>
            <a:endParaRPr lang="ru-RU" smtClean="0">
              <a:solidFill>
                <a:srgbClr val="595959"/>
              </a:solidFill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325"/>
            <a:ext cx="7091362" cy="838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DF5327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tx2"/>
                </a:solidFill>
              </a:rPr>
              <a:t>8. Обери дикорослу рослину.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а)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б)</a:t>
            </a:r>
          </a:p>
        </p:txBody>
      </p:sp>
      <p:sp>
        <p:nvSpPr>
          <p:cNvPr id="16388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в)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г)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27388" y="4286250"/>
            <a:ext cx="27559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12088" y="1685925"/>
            <a:ext cx="2665412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8" descr="images0LDKEF5Z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27963" y="4251325"/>
            <a:ext cx="2716212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9" descr="imagesBY2T32KR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9925" y="1722438"/>
            <a:ext cx="27622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01625" y="304800"/>
            <a:ext cx="11279188" cy="1200150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tx2"/>
                </a:solidFill>
              </a:rPr>
              <a:t/>
            </a:r>
            <a:br>
              <a:rPr lang="ru-RU" sz="4400" smtClean="0">
                <a:solidFill>
                  <a:schemeClr val="tx2"/>
                </a:solidFill>
              </a:rPr>
            </a:br>
            <a:r>
              <a:rPr lang="ru-RU" sz="4400" smtClean="0">
                <a:solidFill>
                  <a:schemeClr val="tx2"/>
                </a:solidFill>
              </a:rPr>
              <a:t>9. </a:t>
            </a:r>
            <a:r>
              <a:rPr lang="uk-UA" sz="4400" smtClean="0">
                <a:solidFill>
                  <a:schemeClr val="tx2"/>
                </a:solidFill>
              </a:rPr>
              <a:t>Як у природі називається перетворення води на пару і навпаки?</a:t>
            </a:r>
            <a:endParaRPr lang="ru-RU" sz="4400" smtClean="0">
              <a:solidFill>
                <a:schemeClr val="tx2"/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sz="half" idx="1"/>
          </p:nvPr>
        </p:nvSpPr>
        <p:spPr>
          <a:xfrm>
            <a:off x="117475" y="1600200"/>
            <a:ext cx="6662738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а) злива 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б) кругообіг</a:t>
            </a:r>
          </a:p>
        </p:txBody>
      </p:sp>
      <p:sp>
        <p:nvSpPr>
          <p:cNvPr id="17412" name="Объект 3"/>
          <p:cNvSpPr>
            <a:spLocks noGrp="1"/>
          </p:cNvSpPr>
          <p:nvPr>
            <p:ph sz="half" idx="2"/>
          </p:nvPr>
        </p:nvSpPr>
        <p:spPr>
          <a:xfrm>
            <a:off x="6040438" y="1624013"/>
            <a:ext cx="5462587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в) снігопад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г) водяна пара</a:t>
            </a:r>
          </a:p>
        </p:txBody>
      </p:sp>
      <p:pic>
        <p:nvPicPr>
          <p:cNvPr id="17413" name="Рисунок 10" descr="imagesF36XP9XV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39213" y="1811338"/>
            <a:ext cx="170338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8" descr="images25XE1AC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87575" y="4713288"/>
            <a:ext cx="298767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9" descr="11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7463" y="2217738"/>
            <a:ext cx="3335337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11" descr="imagesEZ3FIQO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85038" y="4703763"/>
            <a:ext cx="267652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0" cy="2486025"/>
          </a:xfrm>
        </p:spPr>
        <p:txBody>
          <a:bodyPr/>
          <a:lstStyle/>
          <a:p>
            <a:pPr eaLnBrk="1" hangingPunct="1"/>
            <a:r>
              <a:rPr lang="uk-UA" sz="9600" smtClean="0">
                <a:solidFill>
                  <a:schemeClr val="tx2"/>
                </a:solidFill>
              </a:rPr>
              <a:t>2 раунд</a:t>
            </a:r>
            <a:endParaRPr lang="uk-UA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10968038" cy="1200150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tx2"/>
                </a:solidFill>
              </a:rPr>
              <a:t>1. Що не в</a:t>
            </a:r>
            <a:r>
              <a:rPr lang="uk-UA" sz="4400" smtClean="0">
                <a:solidFill>
                  <a:schemeClr val="tx2"/>
                </a:solidFill>
              </a:rPr>
              <a:t>і</a:t>
            </a:r>
            <a:r>
              <a:rPr lang="ru-RU" sz="4400" smtClean="0">
                <a:solidFill>
                  <a:schemeClr val="tx2"/>
                </a:solidFill>
              </a:rPr>
              <a:t>дноситься до гірських порід?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sz="half" idx="1"/>
          </p:nvPr>
        </p:nvSpPr>
        <p:spPr>
          <a:xfrm>
            <a:off x="165100" y="1600200"/>
            <a:ext cx="6615113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а) графіт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б) дерево</a:t>
            </a:r>
          </a:p>
        </p:txBody>
      </p:sp>
      <p:sp>
        <p:nvSpPr>
          <p:cNvPr id="19460" name="Объект 3"/>
          <p:cNvSpPr>
            <a:spLocks noGrp="1"/>
          </p:cNvSpPr>
          <p:nvPr>
            <p:ph sz="half" idx="2"/>
          </p:nvPr>
        </p:nvSpPr>
        <p:spPr>
          <a:xfrm>
            <a:off x="6157913" y="1600200"/>
            <a:ext cx="5422900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в) нафта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г) глина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20988" y="166846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20988" y="4433888"/>
            <a:ext cx="31432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78863" y="1668463"/>
            <a:ext cx="2984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8" descr="untitled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642350" y="4416425"/>
            <a:ext cx="304006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865188" y="304800"/>
            <a:ext cx="10715625" cy="1200150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tx2"/>
                </a:solidFill>
              </a:rPr>
              <a:t>2. За якою ознакою згрупували дані предмети?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а) формою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б) розміром</a:t>
            </a:r>
          </a:p>
        </p:txBody>
      </p:sp>
      <p:sp>
        <p:nvSpPr>
          <p:cNvPr id="20484" name="Объект 3"/>
          <p:cNvSpPr>
            <a:spLocks noGrp="1"/>
          </p:cNvSpPr>
          <p:nvPr>
            <p:ph sz="half" idx="2"/>
          </p:nvPr>
        </p:nvSpPr>
        <p:spPr>
          <a:xfrm>
            <a:off x="6994525" y="1576388"/>
            <a:ext cx="4572000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в) смаком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г) кольором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16425" y="3335338"/>
            <a:ext cx="2995613" cy="217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1854200" y="3624263"/>
            <a:ext cx="1676400" cy="1112837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8089900" y="3478213"/>
            <a:ext cx="2055813" cy="149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tx2"/>
                </a:solidFill>
              </a:rPr>
              <a:t>3. Обери зайвий предмет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sz="half" idx="1"/>
          </p:nvPr>
        </p:nvSpPr>
        <p:spPr>
          <a:xfrm>
            <a:off x="2236788" y="1600200"/>
            <a:ext cx="4572000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а)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б)</a:t>
            </a:r>
          </a:p>
        </p:txBody>
      </p:sp>
      <p:sp>
        <p:nvSpPr>
          <p:cNvPr id="21508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в)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г)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31138" y="1550988"/>
            <a:ext cx="3141662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80350" y="4114800"/>
            <a:ext cx="3082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8188" y="1687513"/>
            <a:ext cx="319087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8" descr="untitled4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13088" y="4146550"/>
            <a:ext cx="33512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982663" y="304800"/>
            <a:ext cx="10598150" cy="1200150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tx2"/>
                </a:solidFill>
              </a:rPr>
              <a:t>4. Запиши числа в порядку послідовності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1)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2)</a:t>
            </a:r>
          </a:p>
        </p:txBody>
      </p:sp>
      <p:sp>
        <p:nvSpPr>
          <p:cNvPr id="22532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3)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4)</a:t>
            </a:r>
          </a:p>
        </p:txBody>
      </p:sp>
      <p:pic>
        <p:nvPicPr>
          <p:cNvPr id="22533" name="Рисунок 8" descr="4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81925" y="4084638"/>
            <a:ext cx="269716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9" descr="2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72400" y="1414463"/>
            <a:ext cx="269398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10" descr="1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03563" y="4056063"/>
            <a:ext cx="2665412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11" descr="3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51188" y="1435100"/>
            <a:ext cx="263683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3"/>
          <p:cNvSpPr>
            <a:spLocks noGrp="1"/>
          </p:cNvSpPr>
          <p:nvPr>
            <p:ph sz="half" idx="4294967295"/>
          </p:nvPr>
        </p:nvSpPr>
        <p:spPr>
          <a:xfrm>
            <a:off x="8588375" y="554038"/>
            <a:ext cx="3603625" cy="5316537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endParaRPr lang="ru-RU" smtClean="0"/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  в)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  г)</a:t>
            </a:r>
          </a:p>
        </p:txBody>
      </p:sp>
      <p:sp>
        <p:nvSpPr>
          <p:cNvPr id="2355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09888" y="466725"/>
            <a:ext cx="6197600" cy="1177925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tx2"/>
                </a:solidFill>
              </a:rPr>
              <a:t>5. Обери предмет за аналогією</a:t>
            </a:r>
          </a:p>
        </p:txBody>
      </p:sp>
      <p:sp>
        <p:nvSpPr>
          <p:cNvPr id="23556" name="Объект 2"/>
          <p:cNvSpPr>
            <a:spLocks noGrp="1"/>
          </p:cNvSpPr>
          <p:nvPr>
            <p:ph type="body" sz="half" idx="4294967295"/>
          </p:nvPr>
        </p:nvSpPr>
        <p:spPr>
          <a:xfrm>
            <a:off x="136525" y="536575"/>
            <a:ext cx="2746375" cy="4084638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endParaRPr lang="ru-RU" smtClean="0"/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800" smtClean="0">
                <a:solidFill>
                  <a:schemeClr val="tx2"/>
                </a:solidFill>
              </a:rPr>
              <a:t>а)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8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800" smtClean="0">
                <a:solidFill>
                  <a:schemeClr val="tx2"/>
                </a:solidFill>
              </a:rPr>
              <a:t>б)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8438" y="1728788"/>
            <a:ext cx="4284662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836150" y="703263"/>
            <a:ext cx="20129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42975" y="3057525"/>
            <a:ext cx="20129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46150" y="700088"/>
            <a:ext cx="201295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863138" y="2840038"/>
            <a:ext cx="2038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109663" y="304800"/>
            <a:ext cx="10471150" cy="1200150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tx2"/>
                </a:solidFill>
              </a:rPr>
              <a:t>6. Запиши відповідь</a:t>
            </a:r>
            <a:br>
              <a:rPr lang="ru-RU" sz="4400" smtClean="0">
                <a:solidFill>
                  <a:schemeClr val="tx2"/>
                </a:solidFill>
              </a:rPr>
            </a:br>
            <a:r>
              <a:rPr lang="ru-RU" sz="4400" smtClean="0">
                <a:solidFill>
                  <a:schemeClr val="tx2"/>
                </a:solidFill>
              </a:rPr>
              <a:t>17 - 5 + 3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а)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б)</a:t>
            </a:r>
          </a:p>
        </p:txBody>
      </p:sp>
      <p:sp>
        <p:nvSpPr>
          <p:cNvPr id="24580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 в)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 г)</a:t>
            </a: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84525" y="4070350"/>
            <a:ext cx="20589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84525" y="1252538"/>
            <a:ext cx="205898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21675" y="4070350"/>
            <a:ext cx="200977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21675" y="1252538"/>
            <a:ext cx="20097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42888" y="304800"/>
            <a:ext cx="11337925" cy="1601788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tx2"/>
                </a:solidFill>
              </a:rPr>
              <a:t>7. </a:t>
            </a:r>
            <a:r>
              <a:rPr lang="uk-UA" sz="4400" smtClean="0">
                <a:solidFill>
                  <a:schemeClr val="tx2"/>
                </a:solidFill>
              </a:rPr>
              <a:t>Кінь темніший за корову, корова темніша за собаку. Хто найтемніший? </a:t>
            </a:r>
            <a:endParaRPr lang="ru-RU" sz="4400" smtClean="0">
              <a:solidFill>
                <a:schemeClr val="tx2"/>
              </a:solidFill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5592763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а)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        в)</a:t>
            </a:r>
          </a:p>
        </p:txBody>
      </p:sp>
      <p:sp>
        <p:nvSpPr>
          <p:cNvPr id="2560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б)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</p:txBody>
      </p:sp>
      <p:pic>
        <p:nvPicPr>
          <p:cNvPr id="25605" name="Рисунок 8" descr="imagesYWWJ2ZGY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48188" y="4122738"/>
            <a:ext cx="328295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9" descr="imagesQD9E0A1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0425" y="2024063"/>
            <a:ext cx="3551238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10" descr="images1I5HWH1A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99438" y="2154238"/>
            <a:ext cx="3084512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0" cy="2486025"/>
          </a:xfrm>
        </p:spPr>
        <p:txBody>
          <a:bodyPr/>
          <a:lstStyle/>
          <a:p>
            <a:pPr eaLnBrk="1" hangingPunct="1"/>
            <a:r>
              <a:rPr lang="uk-UA" sz="9600" b="1" smtClean="0">
                <a:solidFill>
                  <a:schemeClr val="tx2"/>
                </a:solidFill>
              </a:rPr>
              <a:t>1 раунд</a:t>
            </a:r>
            <a:r>
              <a:rPr lang="uk-UA" sz="5400" smtClean="0"/>
              <a:t/>
            </a:r>
            <a:br>
              <a:rPr lang="uk-UA" sz="5400" smtClean="0"/>
            </a:b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52463" y="333375"/>
            <a:ext cx="10169525" cy="1200150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tx2"/>
                </a:solidFill>
              </a:rPr>
              <a:t>8. Порівняй вираз і числа</a:t>
            </a:r>
            <a:br>
              <a:rPr lang="ru-RU" sz="4400" smtClean="0">
                <a:solidFill>
                  <a:schemeClr val="tx2"/>
                </a:solidFill>
              </a:rPr>
            </a:br>
            <a:r>
              <a:rPr lang="ru-RU" sz="4400" smtClean="0">
                <a:solidFill>
                  <a:schemeClr val="tx2"/>
                </a:solidFill>
              </a:rPr>
              <a:t>15 + 4    11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5438" y="2262188"/>
            <a:ext cx="3044825" cy="4114800"/>
          </a:xfrm>
        </p:spPr>
        <p:txBody>
          <a:bodyPr rtlCol="0">
            <a:no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chemeClr val="tx2"/>
                </a:solidFill>
              </a:rPr>
              <a:t>а)  </a:t>
            </a:r>
            <a:r>
              <a:rPr lang="ru-RU" sz="9600" dirty="0" smtClean="0">
                <a:solidFill>
                  <a:schemeClr val="tx2"/>
                </a:solidFill>
                <a:ea typeface="+mj-ea"/>
                <a:cs typeface="+mj-cs"/>
              </a:rPr>
              <a:t>&gt;</a:t>
            </a:r>
            <a:endParaRPr lang="ru-RU" sz="9600" dirty="0">
              <a:solidFill>
                <a:schemeClr val="tx2"/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dirty="0" smtClean="0"/>
              <a:t>          </a:t>
            </a:r>
            <a:endParaRPr lang="ru-RU" sz="9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70488" y="2281238"/>
            <a:ext cx="5607050" cy="4114800"/>
          </a:xfrm>
        </p:spPr>
        <p:txBody>
          <a:bodyPr rtlCol="0">
            <a:no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chemeClr val="tx2"/>
                </a:solidFill>
              </a:rPr>
              <a:t>б)  </a:t>
            </a:r>
            <a:r>
              <a:rPr lang="ru-RU" sz="9600" dirty="0" smtClean="0">
                <a:solidFill>
                  <a:schemeClr val="tx2"/>
                </a:solidFill>
                <a:ea typeface="+mj-ea"/>
                <a:cs typeface="+mj-cs"/>
              </a:rPr>
              <a:t>&lt;  </a:t>
            </a:r>
            <a:r>
              <a:rPr lang="ru-RU" sz="4800" dirty="0" smtClean="0">
                <a:solidFill>
                  <a:schemeClr val="tx2"/>
                </a:solidFill>
                <a:ea typeface="+mj-ea"/>
                <a:cs typeface="+mj-cs"/>
              </a:rPr>
              <a:t>в)  </a:t>
            </a:r>
            <a:r>
              <a:rPr lang="ru-RU" sz="9600" dirty="0" smtClean="0">
                <a:solidFill>
                  <a:schemeClr val="tx2"/>
                </a:solidFill>
                <a:ea typeface="+mj-ea"/>
                <a:cs typeface="+mj-cs"/>
              </a:rPr>
              <a:t>=</a:t>
            </a:r>
            <a:endParaRPr lang="ru-RU" sz="9600" dirty="0">
              <a:solidFill>
                <a:schemeClr val="tx2"/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800" dirty="0" smtClean="0"/>
          </a:p>
          <a:p>
            <a:pPr marL="4572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800" dirty="0"/>
          </a:p>
          <a:p>
            <a:pPr marL="4572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0600" y="947738"/>
            <a:ext cx="447675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41350" y="323850"/>
            <a:ext cx="10906125" cy="1584325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tx2"/>
                </a:solidFill>
              </a:rPr>
              <a:t>9. Обери слово за данною звуковою моделлю </a:t>
            </a:r>
            <a:br>
              <a:rPr lang="ru-RU" sz="4400" smtClean="0">
                <a:solidFill>
                  <a:schemeClr val="tx2"/>
                </a:solidFill>
              </a:rPr>
            </a:br>
            <a:r>
              <a:rPr lang="ru-RU" sz="4400" smtClean="0">
                <a:solidFill>
                  <a:schemeClr val="tx2"/>
                </a:solidFill>
              </a:rPr>
              <a:t>[ =  -|=  -]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sz="half" idx="1"/>
          </p:nvPr>
        </p:nvSpPr>
        <p:spPr>
          <a:xfrm>
            <a:off x="0" y="1528763"/>
            <a:ext cx="5330825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а) вітряк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б) борсук</a:t>
            </a:r>
          </a:p>
        </p:txBody>
      </p:sp>
      <p:sp>
        <p:nvSpPr>
          <p:cNvPr id="27652" name="Объект 3"/>
          <p:cNvSpPr>
            <a:spLocks noGrp="1"/>
          </p:cNvSpPr>
          <p:nvPr>
            <p:ph sz="half" idx="2"/>
          </p:nvPr>
        </p:nvSpPr>
        <p:spPr>
          <a:xfrm>
            <a:off x="7970838" y="641350"/>
            <a:ext cx="4572000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в) морква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г) буряк</a:t>
            </a:r>
          </a:p>
        </p:txBody>
      </p:sp>
      <p:sp>
        <p:nvSpPr>
          <p:cNvPr id="5" name="Овал 4"/>
          <p:cNvSpPr/>
          <p:nvPr/>
        </p:nvSpPr>
        <p:spPr>
          <a:xfrm>
            <a:off x="5543550" y="1406525"/>
            <a:ext cx="254000" cy="27305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15138" y="1408113"/>
            <a:ext cx="2619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659813" y="2136775"/>
            <a:ext cx="21859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0" descr="untitled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21000" y="4187825"/>
            <a:ext cx="19716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1" descr="imagesYJ4T8CRH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93975" y="1397000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2" descr="imagesRJ9JOO07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64525" y="45942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0" cy="24860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9600" dirty="0" smtClean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3 </a:t>
            </a:r>
            <a:r>
              <a:rPr lang="uk-UA" sz="9600" dirty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раунд</a:t>
            </a:r>
            <a:endParaRPr lang="uk-U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6"/>
          <p:cNvSpPr>
            <a:spLocks noGrp="1"/>
          </p:cNvSpPr>
          <p:nvPr>
            <p:ph type="title"/>
          </p:nvPr>
        </p:nvSpPr>
        <p:spPr>
          <a:xfrm>
            <a:off x="466725" y="304800"/>
            <a:ext cx="11391900" cy="1200150"/>
          </a:xfrm>
        </p:spPr>
        <p:txBody>
          <a:bodyPr/>
          <a:lstStyle/>
          <a:p>
            <a:pPr algn="ctr" eaLnBrk="1" hangingPunct="1"/>
            <a:r>
              <a:rPr lang="uk-UA" sz="4400" smtClean="0">
                <a:solidFill>
                  <a:schemeClr val="tx2"/>
                </a:solidFill>
              </a:rPr>
              <a:t>1. Як називається книга, куди заносять назви вимираючих рослин і тварин? </a:t>
            </a:r>
          </a:p>
        </p:txBody>
      </p:sp>
      <p:sp>
        <p:nvSpPr>
          <p:cNvPr id="29699" name="Объект 9"/>
          <p:cNvSpPr>
            <a:spLocks noGrp="1"/>
          </p:cNvSpPr>
          <p:nvPr>
            <p:ph idx="1"/>
          </p:nvPr>
        </p:nvSpPr>
        <p:spPr>
          <a:xfrm>
            <a:off x="700088" y="1020763"/>
            <a:ext cx="4737100" cy="4894262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endParaRPr lang="uk-UA" smtClean="0"/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а) Буквар   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б) Книга з природознавства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в) Червона книга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г) Розфарбовка </a:t>
            </a:r>
          </a:p>
        </p:txBody>
      </p:sp>
      <p:pic>
        <p:nvPicPr>
          <p:cNvPr id="29700" name="Рисунок 5" descr="imagesZGONI2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61075" y="1974850"/>
            <a:ext cx="391001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54038" y="304800"/>
            <a:ext cx="11026775" cy="1281113"/>
          </a:xfrm>
        </p:spPr>
        <p:txBody>
          <a:bodyPr/>
          <a:lstStyle/>
          <a:p>
            <a:r>
              <a:rPr lang="ru-RU" sz="4400" smtClean="0">
                <a:solidFill>
                  <a:schemeClr val="tx2"/>
                </a:solidFill>
              </a:rPr>
              <a:t>2. </a:t>
            </a:r>
            <a:r>
              <a:rPr lang="uk-UA" sz="4400" smtClean="0">
                <a:solidFill>
                  <a:schemeClr val="tx2"/>
                </a:solidFill>
              </a:rPr>
              <a:t>Який птах не вміє літати</a:t>
            </a:r>
            <a:r>
              <a:rPr lang="ru-RU" sz="4400" smtClean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3716338" y="1701800"/>
            <a:ext cx="7864475" cy="40132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endParaRPr lang="uk-UA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а) орел;        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б) курка;      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в) лебідь;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г) синиця.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719138" y="304800"/>
            <a:ext cx="10861675" cy="1200150"/>
          </a:xfrm>
        </p:spPr>
        <p:txBody>
          <a:bodyPr/>
          <a:lstStyle/>
          <a:p>
            <a:pPr algn="ctr" eaLnBrk="1" hangingPunct="1"/>
            <a:r>
              <a:rPr lang="uk-UA" sz="4400" smtClean="0">
                <a:solidFill>
                  <a:schemeClr val="tx2"/>
                </a:solidFill>
              </a:rPr>
              <a:t>3. Місце, яке займає предмет на певній площині – це …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2986088" y="2227263"/>
            <a:ext cx="8594725" cy="3487737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а) площа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б) довжина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в) ширина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г) об’єм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1800" y="2347913"/>
            <a:ext cx="51689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>
          <a:xfrm>
            <a:off x="1011238" y="304800"/>
            <a:ext cx="10569575" cy="1200150"/>
          </a:xfrm>
        </p:spPr>
        <p:txBody>
          <a:bodyPr/>
          <a:lstStyle/>
          <a:p>
            <a:pPr algn="ctr" eaLnBrk="1" hangingPunct="1"/>
            <a:r>
              <a:rPr lang="uk-UA" sz="4400" smtClean="0">
                <a:solidFill>
                  <a:schemeClr val="tx2"/>
                </a:solidFill>
              </a:rPr>
              <a:t>4. Певне правило, за яким розміщуються предмети – це …</a:t>
            </a:r>
          </a:p>
        </p:txBody>
      </p:sp>
      <p:sp>
        <p:nvSpPr>
          <p:cNvPr id="32771" name="Объект 5"/>
          <p:cNvSpPr>
            <a:spLocks noGrp="1"/>
          </p:cNvSpPr>
          <p:nvPr>
            <p:ph idx="1"/>
          </p:nvPr>
        </p:nvSpPr>
        <p:spPr>
          <a:xfrm>
            <a:off x="1001713" y="1887538"/>
            <a:ext cx="10501312" cy="3457575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а) класифікація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б) порівняння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в) закономірність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г) відношення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70675" y="1809750"/>
            <a:ext cx="31877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4"/>
          <p:cNvSpPr>
            <a:spLocks noGrp="1"/>
          </p:cNvSpPr>
          <p:nvPr>
            <p:ph type="title"/>
          </p:nvPr>
        </p:nvSpPr>
        <p:spPr>
          <a:xfrm>
            <a:off x="836613" y="204788"/>
            <a:ext cx="10744200" cy="893762"/>
          </a:xfrm>
        </p:spPr>
        <p:txBody>
          <a:bodyPr/>
          <a:lstStyle/>
          <a:p>
            <a:pPr algn="ctr" eaLnBrk="1" hangingPunct="1"/>
            <a:r>
              <a:rPr lang="uk-UA" sz="4400" smtClean="0">
                <a:solidFill>
                  <a:schemeClr val="tx2"/>
                </a:solidFill>
              </a:rPr>
              <a:t>5. «Дешифрувальник»</a:t>
            </a:r>
          </a:p>
        </p:txBody>
      </p:sp>
      <p:sp>
        <p:nvSpPr>
          <p:cNvPr id="33795" name="Объект 5"/>
          <p:cNvSpPr>
            <a:spLocks noGrp="1"/>
          </p:cNvSpPr>
          <p:nvPr>
            <p:ph idx="1"/>
          </p:nvPr>
        </p:nvSpPr>
        <p:spPr>
          <a:xfrm>
            <a:off x="1781175" y="4922838"/>
            <a:ext cx="8272463" cy="1195387"/>
          </a:xfrm>
        </p:spPr>
        <p:txBody>
          <a:bodyPr/>
          <a:lstStyle/>
          <a:p>
            <a:pPr marL="44450" indent="0" algn="ctr" eaLnBrk="1" hangingPunct="1">
              <a:buFont typeface="Wingdings" pitchFamily="2" charset="2"/>
              <a:buNone/>
            </a:pPr>
            <a:r>
              <a:rPr lang="uk-UA" sz="6000" smtClean="0">
                <a:solidFill>
                  <a:schemeClr val="tx2"/>
                </a:solidFill>
              </a:rPr>
              <a:t>Назва птаха: 6511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94038" y="1400175"/>
          <a:ext cx="5992812" cy="3365500"/>
        </p:xfrm>
        <a:graphic>
          <a:graphicData uri="http://schemas.openxmlformats.org/drawingml/2006/table">
            <a:tbl>
              <a:tblPr/>
              <a:tblGrid>
                <a:gridCol w="1996527"/>
                <a:gridCol w="1997856"/>
                <a:gridCol w="1997856"/>
              </a:tblGrid>
              <a:tr h="555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0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3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3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3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АБВГ</a:t>
                      </a:r>
                      <a:endParaRPr lang="uk-UA" sz="2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ҐДЕЄ</a:t>
                      </a:r>
                      <a:endParaRPr lang="uk-UA" sz="2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ЖЗИІ</a:t>
                      </a:r>
                      <a:endParaRPr lang="uk-UA" sz="2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3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3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3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ЇЙКЛ</a:t>
                      </a:r>
                      <a:endParaRPr lang="uk-UA" sz="2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МНОП</a:t>
                      </a:r>
                      <a:endParaRPr lang="uk-UA" sz="2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РСТУ</a:t>
                      </a:r>
                      <a:endParaRPr lang="uk-UA" sz="2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3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uk-UA" sz="3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3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ФХЦЧ</a:t>
                      </a:r>
                      <a:endParaRPr lang="uk-UA" sz="2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ШЩ</a:t>
                      </a:r>
                      <a:endParaRPr lang="uk-UA" sz="2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ЬЮЯ</a:t>
                      </a:r>
                      <a:endParaRPr lang="uk-UA" sz="2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08213" y="136525"/>
            <a:ext cx="9372600" cy="16732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chemeClr val="tx2"/>
                </a:solidFill>
              </a:rPr>
              <a:t>6. Обрати схему за даним реченням</a:t>
            </a:r>
            <a:br>
              <a:rPr lang="uk-UA" sz="4400" dirty="0" smtClean="0">
                <a:solidFill>
                  <a:schemeClr val="tx2"/>
                </a:solidFill>
              </a:rPr>
            </a:br>
            <a:r>
              <a:rPr lang="uk-UA" sz="4400" b="1" i="1" dirty="0" smtClean="0">
                <a:solidFill>
                  <a:schemeClr val="tx2"/>
                </a:solidFill>
              </a:rPr>
              <a:t>Діти грають у футбол.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4819" name="Объект 7"/>
          <p:cNvSpPr>
            <a:spLocks noGrp="1"/>
          </p:cNvSpPr>
          <p:nvPr>
            <p:ph idx="1"/>
          </p:nvPr>
        </p:nvSpPr>
        <p:spPr>
          <a:xfrm>
            <a:off x="3462338" y="1400175"/>
            <a:ext cx="8118475" cy="4130675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uk-UA" sz="6000" smtClean="0">
                <a:solidFill>
                  <a:schemeClr val="tx2"/>
                </a:solidFill>
              </a:rPr>
              <a:t>а) __ __ _ __ .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6000" smtClean="0">
                <a:solidFill>
                  <a:schemeClr val="tx2"/>
                </a:solidFill>
              </a:rPr>
              <a:t>б) _ __ __ _ .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6000" smtClean="0">
                <a:solidFill>
                  <a:schemeClr val="tx2"/>
                </a:solidFill>
              </a:rPr>
              <a:t>в) __ _ __ __ .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6000" smtClean="0">
                <a:solidFill>
                  <a:schemeClr val="tx2"/>
                </a:solidFill>
              </a:rPr>
              <a:t>г) __ __ _ __ .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uk-UA" sz="6000" smtClean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494213" y="2597150"/>
            <a:ext cx="9525" cy="6619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475163" y="3706813"/>
            <a:ext cx="9525" cy="6127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338638" y="4824413"/>
            <a:ext cx="0" cy="584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400" smtClean="0">
                <a:solidFill>
                  <a:schemeClr val="tx2"/>
                </a:solidFill>
              </a:rPr>
              <a:t>7. Останній місяць літа</a:t>
            </a:r>
          </a:p>
        </p:txBody>
      </p:sp>
      <p:sp>
        <p:nvSpPr>
          <p:cNvPr id="35843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а) липень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б) вересень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в) жовтень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г) серпень</a:t>
            </a:r>
            <a:endParaRPr lang="uk-UA" smtClean="0"/>
          </a:p>
        </p:txBody>
      </p:sp>
      <p:pic>
        <p:nvPicPr>
          <p:cNvPr id="35844" name="Рисунок 4" descr="22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26125" y="1604963"/>
            <a:ext cx="5351463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343025" y="304800"/>
            <a:ext cx="10237788" cy="1670050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chemeClr val="tx2"/>
                </a:solidFill>
              </a:rPr>
              <a:t>1. Із чого зроблено зображений предмет?</a:t>
            </a:r>
            <a:endParaRPr lang="uk-UA" sz="4400" b="1" smtClean="0">
              <a:solidFill>
                <a:schemeClr val="tx2"/>
              </a:solidFill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endParaRPr lang="uk-UA" sz="3600" smtClean="0"/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а) метал;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б) дерево;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в) скло;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г) пластмаса.</a:t>
            </a:r>
          </a:p>
        </p:txBody>
      </p:sp>
      <p:pic>
        <p:nvPicPr>
          <p:cNvPr id="9220" name="Рисунок 4" descr="797028_361e6203_kuvshi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72200" y="2130425"/>
            <a:ext cx="50990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3925" y="304800"/>
            <a:ext cx="10656888" cy="18938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chemeClr val="tx2"/>
                </a:solidFill>
              </a:rPr>
              <a:t>8. Яку назву має число червоного кольору?</a:t>
            </a:r>
            <a:r>
              <a:rPr lang="uk-UA" dirty="0" smtClean="0">
                <a:solidFill>
                  <a:schemeClr val="tx2"/>
                </a:solidFill>
              </a:rPr>
              <a:t/>
            </a:r>
            <a:br>
              <a:rPr lang="uk-UA" dirty="0" smtClean="0">
                <a:solidFill>
                  <a:schemeClr val="tx2"/>
                </a:solidFill>
              </a:rPr>
            </a:br>
            <a:r>
              <a:rPr lang="uk-UA" sz="6600" dirty="0" smtClean="0">
                <a:solidFill>
                  <a:schemeClr val="tx2"/>
                </a:solidFill>
              </a:rPr>
              <a:t>9 – </a:t>
            </a:r>
            <a:r>
              <a:rPr lang="uk-UA" sz="6600" dirty="0" smtClean="0">
                <a:solidFill>
                  <a:srgbClr val="FF0000"/>
                </a:solidFill>
              </a:rPr>
              <a:t>4</a:t>
            </a:r>
            <a:r>
              <a:rPr lang="uk-UA" sz="6600" dirty="0" smtClean="0">
                <a:solidFill>
                  <a:schemeClr val="tx2"/>
                </a:solidFill>
              </a:rPr>
              <a:t> = 5</a:t>
            </a:r>
            <a:endParaRPr lang="uk-UA" sz="6600" dirty="0">
              <a:solidFill>
                <a:schemeClr val="tx2"/>
              </a:solidFill>
            </a:endParaRPr>
          </a:p>
        </p:txBody>
      </p:sp>
      <p:sp>
        <p:nvSpPr>
          <p:cNvPr id="36867" name="Объект 5"/>
          <p:cNvSpPr>
            <a:spLocks noGrp="1"/>
          </p:cNvSpPr>
          <p:nvPr>
            <p:ph idx="1"/>
          </p:nvPr>
        </p:nvSpPr>
        <p:spPr>
          <a:xfrm>
            <a:off x="4192588" y="2528888"/>
            <a:ext cx="7348537" cy="3195637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а) від’ємник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б) різниця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в) сума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г) зменшуване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4"/>
          <p:cNvSpPr>
            <a:spLocks noGrp="1"/>
          </p:cNvSpPr>
          <p:nvPr>
            <p:ph type="title"/>
          </p:nvPr>
        </p:nvSpPr>
        <p:spPr>
          <a:xfrm>
            <a:off x="1020763" y="304800"/>
            <a:ext cx="10560050" cy="1200150"/>
          </a:xfrm>
        </p:spPr>
        <p:txBody>
          <a:bodyPr/>
          <a:lstStyle/>
          <a:p>
            <a:pPr algn="ctr" eaLnBrk="1" hangingPunct="1"/>
            <a:r>
              <a:rPr lang="uk-UA" sz="4400" smtClean="0">
                <a:solidFill>
                  <a:schemeClr val="tx2"/>
                </a:solidFill>
              </a:rPr>
              <a:t>9. Яку назву має спортивна гра, в яку грають шайбою?</a:t>
            </a:r>
          </a:p>
        </p:txBody>
      </p:sp>
      <p:sp>
        <p:nvSpPr>
          <p:cNvPr id="37891" name="Объект 5"/>
          <p:cNvSpPr>
            <a:spLocks noGrp="1"/>
          </p:cNvSpPr>
          <p:nvPr>
            <p:ph idx="1"/>
          </p:nvPr>
        </p:nvSpPr>
        <p:spPr>
          <a:xfrm>
            <a:off x="2257425" y="1600200"/>
            <a:ext cx="9323388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а) футбол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б) баскетбол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в) хокей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4400" smtClean="0">
                <a:solidFill>
                  <a:schemeClr val="tx2"/>
                </a:solidFill>
              </a:rPr>
              <a:t>г) волейбол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89775" y="2003425"/>
            <a:ext cx="47625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420813" y="304800"/>
            <a:ext cx="10160000" cy="852488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chemeClr val="tx2"/>
                </a:solidFill>
              </a:rPr>
              <a:t>2. Обери тіло живої природи.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sz="half" idx="1"/>
          </p:nvPr>
        </p:nvSpPr>
        <p:spPr>
          <a:xfrm>
            <a:off x="2090738" y="1609725"/>
            <a:ext cx="3746500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а)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б) </a:t>
            </a:r>
          </a:p>
        </p:txBody>
      </p:sp>
      <p:sp>
        <p:nvSpPr>
          <p:cNvPr id="10244" name="Объект 3"/>
          <p:cNvSpPr>
            <a:spLocks noGrp="1"/>
          </p:cNvSpPr>
          <p:nvPr>
            <p:ph sz="half" idx="2"/>
          </p:nvPr>
        </p:nvSpPr>
        <p:spPr>
          <a:xfrm>
            <a:off x="5983288" y="1600200"/>
            <a:ext cx="4600575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в)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г)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25775" y="1435100"/>
            <a:ext cx="241617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46863" y="1435100"/>
            <a:ext cx="258445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6863" y="4122738"/>
            <a:ext cx="25844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8" descr="priroda_kartinki_foto_0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30513" y="4075113"/>
            <a:ext cx="26558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tx2"/>
                </a:solidFill>
              </a:rPr>
              <a:t>3. Обери рукотворне тіло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а)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б)</a:t>
            </a:r>
          </a:p>
        </p:txBody>
      </p:sp>
      <p:sp>
        <p:nvSpPr>
          <p:cNvPr id="11268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в)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г)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72400" y="4205288"/>
            <a:ext cx="3132138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3400" y="4279900"/>
            <a:ext cx="3074988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8" descr="1331624002_an70_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4825" y="1644650"/>
            <a:ext cx="30829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9" descr="timthumb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66050" y="1638300"/>
            <a:ext cx="3122613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smtClean="0">
                <a:solidFill>
                  <a:schemeClr val="tx2"/>
                </a:solidFill>
              </a:rPr>
              <a:t>4. Дай назву групі предметів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sz="half" idx="1"/>
          </p:nvPr>
        </p:nvSpPr>
        <p:spPr>
          <a:xfrm>
            <a:off x="2043113" y="1600200"/>
            <a:ext cx="5689600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endParaRPr lang="ru-RU" smtClean="0"/>
          </a:p>
          <a:p>
            <a:pPr marL="44450" indent="0" eaLnBrk="1" hangingPunct="1">
              <a:buFont typeface="Wingdings" pitchFamily="2" charset="2"/>
              <a:buNone/>
            </a:pPr>
            <a:endParaRPr lang="ru-RU" smtClean="0"/>
          </a:p>
          <a:p>
            <a:pPr marL="44450" indent="0" eaLnBrk="1" hangingPunct="1">
              <a:buFont typeface="Wingdings" pitchFamily="2" charset="2"/>
              <a:buNone/>
            </a:pPr>
            <a:endParaRPr lang="ru-RU" smtClean="0"/>
          </a:p>
          <a:p>
            <a:pPr marL="44450" indent="0" eaLnBrk="1" hangingPunct="1">
              <a:buFont typeface="Wingdings" pitchFamily="2" charset="2"/>
              <a:buNone/>
            </a:pPr>
            <a:endParaRPr lang="ru-RU" smtClean="0"/>
          </a:p>
          <a:p>
            <a:pPr marL="44450" indent="0" eaLnBrk="1" hangingPunct="1">
              <a:buFont typeface="Wingdings" pitchFamily="2" charset="2"/>
              <a:buNone/>
            </a:pPr>
            <a:endParaRPr lang="ru-RU" smtClean="0"/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а) молочні продукти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б) меблі</a:t>
            </a:r>
          </a:p>
        </p:txBody>
      </p:sp>
      <p:sp>
        <p:nvSpPr>
          <p:cNvPr id="12292" name="Объект 3"/>
          <p:cNvSpPr>
            <a:spLocks noGrp="1"/>
          </p:cNvSpPr>
          <p:nvPr>
            <p:ph sz="half" idx="2"/>
          </p:nvPr>
        </p:nvSpPr>
        <p:spPr>
          <a:xfrm>
            <a:off x="7791450" y="1600200"/>
            <a:ext cx="3789363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endParaRPr lang="ru-RU" smtClean="0"/>
          </a:p>
          <a:p>
            <a:pPr marL="44450" indent="0" eaLnBrk="1" hangingPunct="1">
              <a:buFont typeface="Wingdings" pitchFamily="2" charset="2"/>
              <a:buNone/>
            </a:pPr>
            <a:endParaRPr lang="ru-RU" smtClean="0"/>
          </a:p>
          <a:p>
            <a:pPr marL="44450" indent="0" eaLnBrk="1" hangingPunct="1">
              <a:buFont typeface="Wingdings" pitchFamily="2" charset="2"/>
              <a:buNone/>
            </a:pPr>
            <a:endParaRPr lang="ru-RU" smtClean="0"/>
          </a:p>
          <a:p>
            <a:pPr marL="44450" indent="0" eaLnBrk="1" hangingPunct="1">
              <a:buFont typeface="Wingdings" pitchFamily="2" charset="2"/>
              <a:buNone/>
            </a:pPr>
            <a:endParaRPr lang="ru-RU" smtClean="0"/>
          </a:p>
          <a:p>
            <a:pPr marL="44450" indent="0" eaLnBrk="1" hangingPunct="1">
              <a:buFont typeface="Wingdings" pitchFamily="2" charset="2"/>
              <a:buNone/>
            </a:pPr>
            <a:endParaRPr lang="ru-RU" smtClean="0"/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в) тварини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г) овочі</a:t>
            </a:r>
          </a:p>
        </p:txBody>
      </p:sp>
      <p:pic>
        <p:nvPicPr>
          <p:cNvPr id="12293" name="Рисунок 7" descr="imagesCGUAZ96F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8" y="1522413"/>
            <a:ext cx="2967037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8" descr="images2H9OOGLC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0450" y="1489075"/>
            <a:ext cx="288131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9" descr="untitled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45400" y="1536700"/>
            <a:ext cx="32210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871538"/>
          </a:xfrm>
        </p:spPr>
        <p:txBody>
          <a:bodyPr/>
          <a:lstStyle/>
          <a:p>
            <a:pPr eaLnBrk="1" hangingPunct="1"/>
            <a:r>
              <a:rPr lang="ru-RU" sz="4400" smtClean="0">
                <a:solidFill>
                  <a:schemeClr val="tx2"/>
                </a:solidFill>
              </a:rPr>
              <a:t>          5. Знайди кущ?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sz="half" idx="1"/>
          </p:nvPr>
        </p:nvSpPr>
        <p:spPr>
          <a:xfrm>
            <a:off x="2236788" y="1658938"/>
            <a:ext cx="4572000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а)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б)</a:t>
            </a:r>
          </a:p>
        </p:txBody>
      </p:sp>
      <p:sp>
        <p:nvSpPr>
          <p:cNvPr id="13316" name="Объект 3"/>
          <p:cNvSpPr>
            <a:spLocks noGrp="1"/>
          </p:cNvSpPr>
          <p:nvPr>
            <p:ph sz="half" idx="2"/>
          </p:nvPr>
        </p:nvSpPr>
        <p:spPr>
          <a:xfrm>
            <a:off x="6829425" y="1600200"/>
            <a:ext cx="4751388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в)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г)</a:t>
            </a:r>
          </a:p>
        </p:txBody>
      </p:sp>
      <p:pic>
        <p:nvPicPr>
          <p:cNvPr id="13317" name="Рисунок 8" descr="bereza_borod_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06763" y="1182688"/>
            <a:ext cx="2627312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9" descr="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12050" y="1174750"/>
            <a:ext cx="320833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0" descr="podorojnik-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94063" y="4029075"/>
            <a:ext cx="2640012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1" descr="esse0_Derevo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83475" y="4032250"/>
            <a:ext cx="32654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tx2"/>
                </a:solidFill>
              </a:rPr>
              <a:t>6. Скільки меблів зображено на малюнку?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26125" y="1654175"/>
            <a:ext cx="2754313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1838" y="1604963"/>
            <a:ext cx="21621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870950" y="1644650"/>
            <a:ext cx="29479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 descr="2218_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9413" y="1604963"/>
            <a:ext cx="25781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390650" y="304800"/>
            <a:ext cx="10190163" cy="1200150"/>
          </a:xfrm>
        </p:spPr>
        <p:txBody>
          <a:bodyPr/>
          <a:lstStyle/>
          <a:p>
            <a:pPr eaLnBrk="1" hangingPunct="1"/>
            <a:r>
              <a:rPr lang="ru-RU" smtClean="0"/>
              <a:t>        </a:t>
            </a:r>
            <a:r>
              <a:rPr lang="ru-RU" sz="4400" smtClean="0">
                <a:solidFill>
                  <a:schemeClr val="tx2"/>
                </a:solidFill>
              </a:rPr>
              <a:t>7. Знайди дику тварину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sz="half" idx="1"/>
          </p:nvPr>
        </p:nvSpPr>
        <p:spPr>
          <a:xfrm>
            <a:off x="1857375" y="1600200"/>
            <a:ext cx="4922838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а)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б)</a:t>
            </a:r>
          </a:p>
        </p:txBody>
      </p:sp>
      <p:sp>
        <p:nvSpPr>
          <p:cNvPr id="15364" name="Объект 3"/>
          <p:cNvSpPr>
            <a:spLocks noGrp="1"/>
          </p:cNvSpPr>
          <p:nvPr>
            <p:ph sz="half" idx="2"/>
          </p:nvPr>
        </p:nvSpPr>
        <p:spPr>
          <a:xfrm>
            <a:off x="6478588" y="1600200"/>
            <a:ext cx="5102225" cy="411480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в)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endParaRPr lang="ru-RU" sz="4400" smtClean="0">
              <a:solidFill>
                <a:schemeClr val="tx2"/>
              </a:solidFill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г)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59075" y="1654175"/>
            <a:ext cx="33115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10413" y="1654175"/>
            <a:ext cx="3278187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8" descr="2762b7db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16763" y="4289425"/>
            <a:ext cx="330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9" descr="untitled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62250" y="4341813"/>
            <a:ext cx="330835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1883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TS103461883</Template>
  <TotalTime>0</TotalTime>
  <Words>533</Words>
  <Application>Microsoft Office PowerPoint</Application>
  <PresentationFormat>Произвольный</PresentationFormat>
  <Paragraphs>216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TS103461883</vt:lpstr>
      <vt:lpstr> «Найрозумніший»        1 клас </vt:lpstr>
      <vt:lpstr>1 раунд </vt:lpstr>
      <vt:lpstr>1. Із чого зроблено зображений предмет?</vt:lpstr>
      <vt:lpstr>2. Обери тіло живої природи.</vt:lpstr>
      <vt:lpstr>3. Обери рукотворне тіло</vt:lpstr>
      <vt:lpstr>4. Дай назву групі предметів</vt:lpstr>
      <vt:lpstr>          5. Знайди кущ?</vt:lpstr>
      <vt:lpstr>6. Скільки меблів зображено на малюнку?</vt:lpstr>
      <vt:lpstr>        7. Знайди дику тварину</vt:lpstr>
      <vt:lpstr>8. Обери дикорослу рослину.</vt:lpstr>
      <vt:lpstr> 9. Як у природі називається перетворення води на пару і навпаки?</vt:lpstr>
      <vt:lpstr>2 раунд</vt:lpstr>
      <vt:lpstr>1. Що не відноситься до гірських порід?</vt:lpstr>
      <vt:lpstr>2. За якою ознакою згрупували дані предмети?</vt:lpstr>
      <vt:lpstr>3. Обери зайвий предмет</vt:lpstr>
      <vt:lpstr>4. Запиши числа в порядку послідовності</vt:lpstr>
      <vt:lpstr>5. Обери предмет за аналогією</vt:lpstr>
      <vt:lpstr>6. Запиши відповідь 17 - 5 + 3</vt:lpstr>
      <vt:lpstr>7. Кінь темніший за корову, корова темніша за собаку. Хто найтемніший? </vt:lpstr>
      <vt:lpstr>8. Порівняй вираз і числа 15 + 4    11</vt:lpstr>
      <vt:lpstr>9. Обери слово за данною звуковою моделлю  [ =  -|=  -]</vt:lpstr>
      <vt:lpstr>3 раунд</vt:lpstr>
      <vt:lpstr>1. Як називається книга, куди заносять назви вимираючих рослин і тварин? </vt:lpstr>
      <vt:lpstr>2. Який птах не вміє літати?</vt:lpstr>
      <vt:lpstr>3. Місце, яке займає предмет на певній площині – це …</vt:lpstr>
      <vt:lpstr>4. Певне правило, за яким розміщуються предмети – це …</vt:lpstr>
      <vt:lpstr>5. «Дешифрувальник»</vt:lpstr>
      <vt:lpstr>6. Обрати схему за даним реченням Діти грають у футбол. </vt:lpstr>
      <vt:lpstr>7. Останній місяць літа</vt:lpstr>
      <vt:lpstr>8. Яку назву має число червоного кольору? 9 – 4 = 5</vt:lpstr>
      <vt:lpstr>9. Яку назву має спортивна гра, в яку грають шайбою?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2013-02-26T17:54:47Z</dcterms:created>
  <dcterms:modified xsi:type="dcterms:W3CDTF">2014-05-21T08:47:39Z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