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3" r:id="rId1"/>
  </p:sldMasterIdLst>
  <p:sldIdLst>
    <p:sldId id="28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8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9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C394D-A601-458A-97B5-88C9C680B409}" type="datetimeFigureOut">
              <a:rPr lang="ru-RU"/>
              <a:pPr>
                <a:defRPr/>
              </a:pPr>
              <a:t>21.05.2014</a:t>
            </a:fld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1B583-ED4F-4C6E-92D0-2096443FD4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18812-0250-4852-93B7-4BAB91FB3B62}" type="datetimeFigureOut">
              <a:rPr lang="ru-RU"/>
              <a:pPr>
                <a:defRPr/>
              </a:pPr>
              <a:t>21.05.2014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23F8B-52BB-4DBF-83A6-C4EFFB560E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C1A5B-3AE2-4F66-B354-680EF5DFB331}" type="datetimeFigureOut">
              <a:rPr lang="ru-RU"/>
              <a:pPr>
                <a:defRPr/>
              </a:pPr>
              <a:t>21.05.2014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DF77156-61CF-4BDB-82EA-2DBA90367E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E2359-79F0-4DF6-BAE5-8C23BF93FF86}" type="datetimeFigureOut">
              <a:rPr lang="ru-RU"/>
              <a:pPr>
                <a:defRPr/>
              </a:pPr>
              <a:t>21.05.2014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E6000-64D1-4B78-953F-03CA600261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98EB8-259A-4F82-9834-FCBBA4DBE1B0}" type="datetimeFigureOut">
              <a:rPr lang="ru-RU"/>
              <a:pPr>
                <a:defRPr/>
              </a:pPr>
              <a:t>21.05.2014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82B6567-8882-4259-8458-5F13DFB96B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4BEF2-0020-4AE6-87CE-EFA4BE7BB12A}" type="datetimeFigureOut">
              <a:rPr lang="ru-RU"/>
              <a:pPr>
                <a:defRPr/>
              </a:pPr>
              <a:t>21.05.2014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ABE0504-AF0E-4499-86CE-F8BC5287CD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EFF80-52A9-47B5-80D4-0932A71D2582}" type="datetimeFigureOut">
              <a:rPr lang="ru-RU"/>
              <a:pPr>
                <a:defRPr/>
              </a:pPr>
              <a:t>21.05.2014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2FA75-271A-4610-8B39-38C23F55A4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3A9AD-6BB8-41C5-B7F5-A75281D47B29}" type="datetimeFigureOut">
              <a:rPr lang="ru-RU"/>
              <a:pPr>
                <a:defRPr/>
              </a:pPr>
              <a:t>21.05.2014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18F17-6EFA-4769-92EA-F23A679BC5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7FF20-1B07-4406-835E-6353AE4FBF40}" type="datetimeFigureOut">
              <a:rPr lang="ru-RU"/>
              <a:pPr>
                <a:defRPr/>
              </a:pPr>
              <a:t>21.05.2014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E23D0-B06A-4BE1-ACC0-2194C4FA97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B78D8-138F-4427-8C62-9FCEF0630686}" type="datetimeFigureOut">
              <a:rPr lang="ru-RU"/>
              <a:pPr>
                <a:defRPr/>
              </a:pPr>
              <a:t>21.05.2014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6FDC6-C876-4910-8E3B-1D3A386887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3E942-BBE6-4D2E-99FA-71784076A55D}" type="datetimeFigureOut">
              <a:rPr lang="ru-RU"/>
              <a:pPr>
                <a:defRPr/>
              </a:pPr>
              <a:t>21.05.2014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E878C-3163-46B8-BF1D-7854502ECC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F1DEC-96DD-46C6-8945-FD1B52283617}" type="datetimeFigureOut">
              <a:rPr lang="ru-RU"/>
              <a:pPr>
                <a:defRPr/>
              </a:pPr>
              <a:t>21.05.2014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C4EF8-BF6E-476B-B495-ACA6DC26CA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7230A-041A-49C2-AACA-55A359738ED5}" type="datetimeFigureOut">
              <a:rPr lang="ru-RU"/>
              <a:pPr>
                <a:defRPr/>
              </a:pPr>
              <a:t>21.05.2014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78999-138A-46BF-A36A-5992DC9855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AA702-BEEA-4881-8A22-A6AE2C8D378F}" type="datetimeFigureOut">
              <a:rPr lang="ru-RU"/>
              <a:pPr>
                <a:defRPr/>
              </a:pPr>
              <a:t>21.05.2014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A8853-EC1C-4C33-82E2-959210C325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D5142-3B8D-43FB-9859-E631DD5AF259}" type="datetimeFigureOut">
              <a:rPr lang="ru-RU"/>
              <a:pPr>
                <a:defRPr/>
              </a:pPr>
              <a:t>21.05.2014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537C3-06D3-4F3D-86A5-AF77FC197D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0212B-F9D8-4180-A9F3-EA9DC4C0889B}" type="datetimeFigureOut">
              <a:rPr lang="ru-RU"/>
              <a:pPr>
                <a:defRPr/>
              </a:pPr>
              <a:t>21.05.2014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E478D-6484-430F-A3D7-9352CE6094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A033AE4-49A3-45E0-88B5-46468DFAA2C3}" type="datetimeFigureOut">
              <a:rPr lang="ru-RU"/>
              <a:pPr>
                <a:defRPr/>
              </a:pPr>
              <a:t>21.05.2014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</a:defRPr>
            </a:lvl1pPr>
          </a:lstStyle>
          <a:p>
            <a:fld id="{8009353A-80BB-44EC-ABAB-FA299C2F218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6" r:id="rId11"/>
    <p:sldLayoutId id="2147484001" r:id="rId12"/>
    <p:sldLayoutId id="2147484007" r:id="rId13"/>
    <p:sldLayoutId id="2147484002" r:id="rId14"/>
    <p:sldLayoutId id="2147484003" r:id="rId15"/>
    <p:sldLayoutId id="2147484004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548680"/>
            <a:ext cx="6552728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Інтелектуальна гра</a:t>
            </a:r>
            <a:b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</a:br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«</a:t>
            </a:r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Н</a:t>
            </a:r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а</a:t>
            </a:r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cs typeface="Arial" panose="020B0604020202020204" pitchFamily="34" charset="0"/>
              </a:rPr>
              <a:t>й</a:t>
            </a:r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cs typeface="Arial" panose="020B0604020202020204" pitchFamily="34" charset="0"/>
              </a:rPr>
              <a:t>р</a:t>
            </a:r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20204" pitchFamily="34" charset="0"/>
              </a:rPr>
              <a:t>о</a:t>
            </a:r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cs typeface="Arial" panose="020B0604020202020204" pitchFamily="34" charset="0"/>
              </a:rPr>
              <a:t>з</a:t>
            </a:r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cs typeface="Arial" panose="020B0604020202020204" pitchFamily="34" charset="0"/>
              </a:rPr>
              <a:t>у</a:t>
            </a:r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м</a:t>
            </a:r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20204" pitchFamily="34" charset="0"/>
              </a:rPr>
              <a:t>н</a:t>
            </a:r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cs typeface="Arial" panose="020B0604020202020204" pitchFamily="34" charset="0"/>
              </a:rPr>
              <a:t>і</a:t>
            </a:r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ш</a:t>
            </a:r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cs typeface="Arial" panose="020B0604020202020204" pitchFamily="34" charset="0"/>
              </a:rPr>
              <a:t>и</a:t>
            </a:r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cs typeface="Arial" panose="020B0604020202020204" pitchFamily="34" charset="0"/>
              </a:rPr>
              <a:t>й</a:t>
            </a:r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»</a:t>
            </a:r>
            <a:b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</a:br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для учнів 4 класів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5123" name="Picture 2" descr="http://s93perm.ru/userfiles/images/uchenik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225" y="115888"/>
            <a:ext cx="13985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http://matem-tga.ru/wp-content/uploads/2013/01/Ucheniki_w450_h46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55875" y="3357563"/>
            <a:ext cx="31877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0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94600" y="-20638"/>
            <a:ext cx="1549400" cy="195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6013" y="260350"/>
            <a:ext cx="7632700" cy="21605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8. Хто є автором вірша «Дрімають села».</a:t>
            </a:r>
            <a:endParaRPr lang="uk-UA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Объект 1"/>
          <p:cNvSpPr>
            <a:spLocks noGrp="1"/>
          </p:cNvSpPr>
          <p:nvPr>
            <p:ph idx="1"/>
          </p:nvPr>
        </p:nvSpPr>
        <p:spPr>
          <a:xfrm>
            <a:off x="714375" y="2276475"/>
            <a:ext cx="6348413" cy="3881438"/>
          </a:xfrm>
        </p:spPr>
        <p:txBody>
          <a:bodyPr/>
          <a:lstStyle/>
          <a:p>
            <a:pPr eaLnBrk="1" hangingPunct="1"/>
            <a:r>
              <a:rPr lang="uk-UA" sz="5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Іван Франко;</a:t>
            </a:r>
          </a:p>
          <a:p>
            <a:pPr eaLnBrk="1" hangingPunct="1"/>
            <a:r>
              <a:rPr lang="uk-UA" sz="5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Павло Тичина;</a:t>
            </a:r>
          </a:p>
          <a:p>
            <a:pPr eaLnBrk="1" hangingPunct="1"/>
            <a:r>
              <a:rPr lang="uk-UA" sz="5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Тарас Шевченко.</a:t>
            </a:r>
          </a:p>
        </p:txBody>
      </p:sp>
      <p:pic>
        <p:nvPicPr>
          <p:cNvPr id="14340" name="Picture 2" descr="http://s93perm.ru/userfiles/images/uchenik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225" y="115888"/>
            <a:ext cx="13985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http://ivan-off.com/uploads/posts/2012-09/1346880045_rural-landscape-with-vineyard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7538" y="4217988"/>
            <a:ext cx="4465637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 descr="0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008938" y="-20638"/>
            <a:ext cx="1135062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0813" y="476250"/>
            <a:ext cx="6680200" cy="18732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Судження: «Взимку ведмедю важко знайти їжу, тому він будує собі барліг та залягає спати»</a:t>
            </a:r>
            <a:endParaRPr lang="uk-UA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188" y="2997200"/>
            <a:ext cx="7161212" cy="18002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істинне;</a:t>
            </a:r>
          </a:p>
          <a:p>
            <a:pPr algn="l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хибне;</a:t>
            </a:r>
          </a:p>
        </p:txBody>
      </p:sp>
      <p:pic>
        <p:nvPicPr>
          <p:cNvPr id="15364" name="Picture 2" descr="http://s93perm.ru/userfiles/images/uchenik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225" y="115888"/>
            <a:ext cx="13985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http://historylib.org/historybooks/pod-red--Andzhely-CHerinotti_Kelty-pervye-evropeytsy/1352814373_d43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6100" y="2852738"/>
            <a:ext cx="3744913" cy="383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 descr="0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008938" y="-20638"/>
            <a:ext cx="1135062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93perm.ru/userfiles/images/uchenik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225" y="115888"/>
            <a:ext cx="13985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 descr="http://img0.liveinternet.ru/images/attach/c/8/102/375/102375690_large_School_board12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42988" y="1412875"/>
            <a:ext cx="7854950" cy="516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692697"/>
            <a:ext cx="6264696" cy="331236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72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r>
              <a:rPr lang="uk-UA" sz="72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en-US" sz="72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72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РАУНД</a:t>
            </a:r>
            <a:r>
              <a:rPr lang="uk-UA" sz="9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9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4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Вставити слово, або продовжити речення</a:t>
            </a:r>
            <a:endParaRPr lang="uk-UA" sz="44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9" name="Picture 5" descr="0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008938" y="-20638"/>
            <a:ext cx="1135062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550" y="692150"/>
            <a:ext cx="7715250" cy="18002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1. Продовж прислів‘я:</a:t>
            </a:r>
            <a:endParaRPr lang="uk-UA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Объект 1"/>
          <p:cNvSpPr>
            <a:spLocks noGrp="1"/>
          </p:cNvSpPr>
          <p:nvPr>
            <p:ph idx="1"/>
          </p:nvPr>
        </p:nvSpPr>
        <p:spPr>
          <a:xfrm>
            <a:off x="971550" y="2708275"/>
            <a:ext cx="7408863" cy="3451225"/>
          </a:xfrm>
        </p:spPr>
        <p:txBody>
          <a:bodyPr/>
          <a:lstStyle/>
          <a:p>
            <a:pPr eaLnBrk="1" hangingPunct="1"/>
            <a:r>
              <a:rPr lang="uk-UA" sz="5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Землю красить сонце, а…!</a:t>
            </a:r>
          </a:p>
        </p:txBody>
      </p:sp>
      <p:pic>
        <p:nvPicPr>
          <p:cNvPr id="17412" name="Picture 2" descr="http://s93perm.ru/userfiles/images/uchenik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225" y="115888"/>
            <a:ext cx="13985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http://shishkinles.ru/content/images/soviform/Zemlya_nash_dom/zemlja_dom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38550" y="3789363"/>
            <a:ext cx="3957638" cy="2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5" descr="0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008938" y="-20638"/>
            <a:ext cx="1135062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9538" y="155575"/>
            <a:ext cx="7107237" cy="27368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Вони бувають тверді й м’які, дзвінкі й глухі. </a:t>
            </a:r>
            <a:endParaRPr lang="uk-UA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2" descr="http://s93perm.ru/userfiles/images/uchenik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225" y="115888"/>
            <a:ext cx="13985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http://3.bp.blogspot.com/-xTAwyE3lOTk/T3lZe3M2RnI/AAAAAAAAAF4/vd-nHpRq32s/s1600/%D0%B7%D0%BD%D0%B0%D0%BA+%D0%BF%D0%B8%D1%82%D0%B0%D0%BD%D0%BD%D1%8F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19475" y="3213100"/>
            <a:ext cx="2354263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0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008938" y="-20638"/>
            <a:ext cx="1135062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0813" y="333375"/>
            <a:ext cx="6588125" cy="2159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Який птах найменший у світі?</a:t>
            </a:r>
            <a:endParaRPr lang="uk-UA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2" descr="http://s93perm.ru/userfiles/images/uchenik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225" y="115888"/>
            <a:ext cx="13985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http://econet.ru/media/155/kindeditor/image/201210/2012110100285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450" y="2205038"/>
            <a:ext cx="5815013" cy="436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0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008938" y="-20638"/>
            <a:ext cx="1135062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2"/>
          <p:cNvSpPr>
            <a:spLocks noGrp="1"/>
          </p:cNvSpPr>
          <p:nvPr>
            <p:ph type="title"/>
          </p:nvPr>
        </p:nvSpPr>
        <p:spPr>
          <a:xfrm>
            <a:off x="1420813" y="620713"/>
            <a:ext cx="6680200" cy="1800225"/>
          </a:xfrm>
        </p:spPr>
        <p:txBody>
          <a:bodyPr/>
          <a:lstStyle/>
          <a:p>
            <a:pPr algn="ctr" eaLnBrk="1" hangingPunct="1"/>
            <a:r>
              <a:rPr lang="uk-UA" smtClean="0">
                <a:solidFill>
                  <a:schemeClr val="tx1"/>
                </a:solidFill>
              </a:rPr>
              <a:t>4. Якщо відстань поділити на час, то отримаємо … .</a:t>
            </a:r>
          </a:p>
        </p:txBody>
      </p:sp>
      <p:pic>
        <p:nvPicPr>
          <p:cNvPr id="20483" name="Picture 2" descr="http://s93perm.ru/userfiles/images/uchenik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225" y="115888"/>
            <a:ext cx="13985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 descr="http://fotodryg.ru/clipart/1/1/8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8313" y="2133600"/>
            <a:ext cx="4779962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8" descr="http://www.fotodryg.ru/clipart/1/1/4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67175" y="3911600"/>
            <a:ext cx="4376738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5" descr="0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008938" y="-20638"/>
            <a:ext cx="1135062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0813" y="338138"/>
            <a:ext cx="7265987" cy="37385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Короткі влучні образні вислови, часто римовані, в яких передано життєвий досвід народу, називають _____________.</a:t>
            </a:r>
            <a:endParaRPr lang="uk-UA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2" descr="http://s93perm.ru/userfiles/images/uchenik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225" y="115888"/>
            <a:ext cx="13985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 descr="http://img11.nnm.ru/imagez/gallery/9/5/5/7/f/9557f4d86b0459434a2cc8a4393f4c50_ful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55875" y="3789363"/>
            <a:ext cx="45370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0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008938" y="-20638"/>
            <a:ext cx="1135062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3" y="115888"/>
            <a:ext cx="7772400" cy="324008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До займенників першої особи   відносяться.....</a:t>
            </a:r>
            <a:endParaRPr lang="uk-UA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2" descr="http://s93perm.ru/userfiles/images/uchenik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225" y="115888"/>
            <a:ext cx="13985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http://s.spynet.ru/uploads/images/0/7/0/3/9/1/2011/05/08/0ef3d4e6a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55875" y="3378200"/>
            <a:ext cx="31686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0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008938" y="-20638"/>
            <a:ext cx="1135062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0813" y="476250"/>
            <a:ext cx="6588125" cy="17287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Яка тварина найбільша у світі?</a:t>
            </a:r>
            <a:endParaRPr lang="uk-UA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2" descr="http://s93perm.ru/userfiles/images/uchenik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225" y="115888"/>
            <a:ext cx="13985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http://2.bp.blogspot.com/-xofa6pzecj4/UcrM4aXGwdI/AAAAAAAAApU/xp7c5jSvBzA/s320/%D0%B7%D0%BD%D0%B0%D0%BA-%D0%B2%D0%BE%D0%BF%D1%80%D0%BE%D1%81%D0%B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00338" y="2349500"/>
            <a:ext cx="4103687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0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008938" y="-20638"/>
            <a:ext cx="1135062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93perm.ru/userfiles/images/uchenik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225" y="115888"/>
            <a:ext cx="13985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6" descr="http://img0.liveinternet.ru/images/attach/c/8/102/375/102375690_large_School_board12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42988" y="1412875"/>
            <a:ext cx="7854950" cy="516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692696"/>
            <a:ext cx="6264696" cy="4032473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72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</a:t>
            </a:r>
            <a:r>
              <a:rPr lang="uk-UA" sz="72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РАУНД</a:t>
            </a:r>
            <a:r>
              <a:rPr lang="uk-UA" sz="9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9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4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Вибрати варіант відповіді.</a:t>
            </a:r>
            <a:br>
              <a:rPr lang="uk-UA" sz="4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uk-UA" sz="44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 descr="0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94600" y="-20638"/>
            <a:ext cx="1549400" cy="195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6013" y="441325"/>
            <a:ext cx="7772400" cy="25193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Якщо площу прямокутника поділити на довжину, то отримаємо… .</a:t>
            </a:r>
            <a:endParaRPr lang="uk-UA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1403648" y="3645024"/>
            <a:ext cx="5470222" cy="2348086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pic>
        <p:nvPicPr>
          <p:cNvPr id="24580" name="Picture 2" descr="http://s93perm.ru/userfiles/images/ucheniki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225" y="115888"/>
            <a:ext cx="13985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0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008938" y="-20638"/>
            <a:ext cx="1135062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2988" y="338138"/>
            <a:ext cx="7643812" cy="32353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Складне судження зі словом-сполучником </a:t>
            </a:r>
            <a:r>
              <a:rPr lang="uk-UA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 (та) </a:t>
            </a:r>
            <a:r>
              <a:rPr lang="uk-UA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істинне тільки в одному випадку, коли … .</a:t>
            </a:r>
            <a:endParaRPr lang="uk-UA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2" descr="http://s93perm.ru/userfiles/images/uchenik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225" y="115888"/>
            <a:ext cx="13985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 descr="http://tort-za-chas.com.ua/images/publications/%D0%97%D0%BD%D0%B0%D0%BA-%D0%B2%D0%BE%D0%BF%D1%80%D0%BE%D1%81%D0%B0-267x3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59113" y="3594100"/>
            <a:ext cx="272415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0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008938" y="-20638"/>
            <a:ext cx="1135062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93perm.ru/userfiles/images/uchenik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225" y="115888"/>
            <a:ext cx="13985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6" descr="http://img0.liveinternet.ru/images/attach/c/8/102/375/102375690_large_School_board12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42988" y="1412875"/>
            <a:ext cx="7854950" cy="516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692696"/>
            <a:ext cx="6264696" cy="4032473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72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r>
              <a:rPr lang="uk-UA" sz="72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ІІ</a:t>
            </a:r>
            <a:r>
              <a:rPr lang="en-US" sz="72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72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РАУНД</a:t>
            </a:r>
            <a:r>
              <a:rPr lang="uk-UA" sz="9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9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4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Дати чітку відповідь на питання.</a:t>
            </a:r>
            <a:br>
              <a:rPr lang="uk-UA" sz="4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uk-UA" sz="44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9" name="Picture 5" descr="0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008938" y="-20638"/>
            <a:ext cx="1135062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8888" y="338138"/>
            <a:ext cx="6750050" cy="33766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>1. Невелике усне оповідання повчального характеру про якусь життєву пригоду, що утверджує справедливість народної моралі, називається … </a:t>
            </a:r>
            <a:endParaRPr lang="uk-UA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2699792" y="3937618"/>
            <a:ext cx="3600400" cy="2854834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27652" name="Picture 2" descr="http://s93perm.ru/userfiles/images/ucheniki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225" y="115888"/>
            <a:ext cx="13985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0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008938" y="-20638"/>
            <a:ext cx="1135062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0813" y="338138"/>
            <a:ext cx="6588125" cy="20113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Скільки днів у високосному році?</a:t>
            </a:r>
            <a:endParaRPr lang="uk-UA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1763688" y="2623255"/>
            <a:ext cx="5112568" cy="3614057"/>
          </a:xfrm>
          <a:prstGeom prst="round2DiagRect">
            <a:avLst>
              <a:gd name="adj1" fmla="val 16667"/>
              <a:gd name="adj2" fmla="val 0"/>
            </a:avLst>
          </a:prstGeom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8676" name="Picture 2" descr="http://s93perm.ru/userfiles/images/ucheniki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225" y="115888"/>
            <a:ext cx="13985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0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008938" y="-20638"/>
            <a:ext cx="1135062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0813" y="338138"/>
            <a:ext cx="6246812" cy="237013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Вкажи найбільше двоцифрове число, яке ділиться на чотири.</a:t>
            </a:r>
            <a:endParaRPr lang="uk-UA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2" descr="http://s93perm.ru/userfiles/images/uchenik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225" y="115888"/>
            <a:ext cx="13985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 descr="0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08938" y="-20638"/>
            <a:ext cx="1135062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http://p1.pkcdn.com/%D0%98%D0%BB%D0%BB%D1%8E%D1%81%D1%82%D1%80%D0%B0%D1%86%D0%B8%D1%8F-%D0%B1%D0%B5%D0%BB%D0%B0%D1%8F-%D1%84%D0%B8%D0%B3%D1%83%D1%80%D0%B0-%D1%81-%D0%BA%D1%80%D0%B0%D1%81%D0%BD%D1%8B%D0%BC-%D0%B7%D0%BD%D0%B0%D0%BA%D0%BE%D0%BC-%D0%B2%D0%BE%D0%BF%D1%80%D0%BE%D1%81%D0%B0-81485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68538" y="2930525"/>
            <a:ext cx="3748087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0813" y="338138"/>
            <a:ext cx="5743575" cy="36671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800" dirty="0" smtClean="0">
                <a:solidFill>
                  <a:schemeClr val="tx1"/>
                </a:solidFill>
              </a:rPr>
              <a:t>4. Яка форма дієслова не вказує ні на час, ні на особу, ні на кількість виконавців дії?</a:t>
            </a:r>
            <a:endParaRPr lang="uk-UA" sz="4800" dirty="0">
              <a:solidFill>
                <a:schemeClr val="tx1"/>
              </a:solidFill>
            </a:endParaRPr>
          </a:p>
        </p:txBody>
      </p:sp>
      <p:pic>
        <p:nvPicPr>
          <p:cNvPr id="30723" name="Picture 2" descr="http://s93perm.ru/userfiles/images/uchenik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225" y="115888"/>
            <a:ext cx="13985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5" descr="0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08938" y="-20638"/>
            <a:ext cx="1135062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http://img11.nnm.ru/imagez/gallery/9/5/5/7/f/9557f4d86b0459434a2cc8a4393f4c50_ful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84438" y="4133850"/>
            <a:ext cx="33337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0813" y="333375"/>
            <a:ext cx="6464300" cy="1295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uk-UA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Ім’я </a:t>
            </a:r>
            <a:r>
              <a:rPr lang="uk-UA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Вінчі?</a:t>
            </a:r>
            <a:endParaRPr lang="uk-UA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2" descr="http://s93perm.ru/userfiles/images/uchenik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225" y="115888"/>
            <a:ext cx="13985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5" descr="0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08938" y="-20638"/>
            <a:ext cx="1135062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6" descr="https://st.fl.ru/users/luboffke/upload/f_4e255760ee29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11413" y="1841500"/>
            <a:ext cx="36004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0813" y="404813"/>
            <a:ext cx="6588125" cy="30956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6600" dirty="0" smtClean="0"/>
              <a:t>6. З чого виготовляють ізюм (родзинки)?</a:t>
            </a:r>
            <a:endParaRPr lang="uk-UA" sz="6600" dirty="0"/>
          </a:p>
        </p:txBody>
      </p:sp>
      <p:pic>
        <p:nvPicPr>
          <p:cNvPr id="32771" name="Picture 2" descr="http://s93perm.ru/userfiles/images/uchenik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225" y="115888"/>
            <a:ext cx="13985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5" descr="0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08938" y="-20638"/>
            <a:ext cx="1135062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6" descr="http://www.likar.info/pictures_ckfinder/images/izum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16238" y="3573463"/>
            <a:ext cx="31337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9275" y="333375"/>
            <a:ext cx="7488238" cy="34194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400" dirty="0" smtClean="0">
                <a:solidFill>
                  <a:schemeClr val="tx1"/>
                </a:solidFill>
              </a:rPr>
              <a:t>7. Вік дідуся можна записати найменшим трицифровим числом, яке записується різними цифрами. Який вік дідуся?</a:t>
            </a:r>
            <a:endParaRPr lang="uk-UA" sz="4400" dirty="0">
              <a:solidFill>
                <a:schemeClr val="tx1"/>
              </a:solidFill>
            </a:endParaRPr>
          </a:p>
        </p:txBody>
      </p:sp>
      <p:pic>
        <p:nvPicPr>
          <p:cNvPr id="33795" name="Picture 2" descr="http://s93perm.ru/userfiles/images/uchenik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225" y="115888"/>
            <a:ext cx="13985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5" descr="0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08938" y="-20638"/>
            <a:ext cx="1135062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6" descr="http://content.freelancehunt.com/snippet/bbcd3/d9090/71291/%D0%A1%D1%82%D0%B0%D1%80%D0%B8%D1%87%D0%BE%D0%B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87675" y="3933825"/>
            <a:ext cx="2305050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0813" y="404813"/>
            <a:ext cx="6859587" cy="216058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1. Шлях, по якому планета рухається навколо Сонця, називається:</a:t>
            </a:r>
            <a:endParaRPr lang="uk-UA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Объект 1"/>
          <p:cNvSpPr>
            <a:spLocks noGrp="1"/>
          </p:cNvSpPr>
          <p:nvPr>
            <p:ph idx="1"/>
          </p:nvPr>
        </p:nvSpPr>
        <p:spPr>
          <a:xfrm>
            <a:off x="871538" y="2852738"/>
            <a:ext cx="7408862" cy="3273425"/>
          </a:xfrm>
        </p:spPr>
        <p:txBody>
          <a:bodyPr/>
          <a:lstStyle/>
          <a:p>
            <a:pPr eaLnBrk="1" hangingPunct="1"/>
            <a:r>
              <a:rPr lang="uk-UA" sz="5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Чумацький Шлях;</a:t>
            </a:r>
          </a:p>
          <a:p>
            <a:pPr eaLnBrk="1" hangingPunct="1"/>
            <a:r>
              <a:rPr lang="uk-UA" sz="5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Орбіта;</a:t>
            </a:r>
          </a:p>
          <a:p>
            <a:pPr eaLnBrk="1" hangingPunct="1"/>
            <a:r>
              <a:rPr lang="uk-UA" sz="5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Сузір’я.</a:t>
            </a:r>
          </a:p>
        </p:txBody>
      </p:sp>
      <p:pic>
        <p:nvPicPr>
          <p:cNvPr id="7172" name="Picture 2" descr="http://s93perm.ru/userfiles/images/uchenik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225" y="115888"/>
            <a:ext cx="13985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http://stolicadetstva.com/images/text/0cc51d9ce4137ed86b18043d755e8ae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263" y="3789363"/>
            <a:ext cx="3644900" cy="276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5" descr="0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008938" y="-20638"/>
            <a:ext cx="1135062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8888" y="338138"/>
            <a:ext cx="6750050" cy="359568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800" dirty="0" smtClean="0">
                <a:solidFill>
                  <a:schemeClr val="tx1"/>
                </a:solidFill>
              </a:rPr>
              <a:t>8.Складне судження зі словом-сполучником </a:t>
            </a:r>
            <a:r>
              <a:rPr lang="uk-UA" sz="4800" b="1" dirty="0" smtClean="0">
                <a:solidFill>
                  <a:schemeClr val="tx1"/>
                </a:solidFill>
              </a:rPr>
              <a:t>чи (або) </a:t>
            </a:r>
            <a:r>
              <a:rPr lang="uk-UA" sz="4800" dirty="0" smtClean="0">
                <a:solidFill>
                  <a:schemeClr val="tx1"/>
                </a:solidFill>
              </a:rPr>
              <a:t>хибне тільки в одному випадку, коли … .</a:t>
            </a:r>
            <a:endParaRPr lang="uk-UA" sz="4800" dirty="0"/>
          </a:p>
        </p:txBody>
      </p:sp>
      <p:pic>
        <p:nvPicPr>
          <p:cNvPr id="34819" name="Picture 2" descr="http://s93perm.ru/userfiles/images/uchenik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225" y="115888"/>
            <a:ext cx="13985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5" descr="0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08938" y="-20638"/>
            <a:ext cx="1135062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6" descr="http://t0.gstatic.com/images?q=tbn:ANd9GcRdCYV2R-EAEWr5FsPDYO0D-61IeFc4nA-sCAegtdO7dgWYVnJo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16238" y="4156075"/>
            <a:ext cx="2587625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0813" y="404813"/>
            <a:ext cx="6030912" cy="27368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>9. Вчителька принесла у клас 111 зошитів та роздала їх порівну дітям. Дітей більше 20, але менше 40. Скільки дітей у класі?</a:t>
            </a:r>
            <a:endParaRPr lang="uk-UA" dirty="0"/>
          </a:p>
        </p:txBody>
      </p:sp>
      <p:pic>
        <p:nvPicPr>
          <p:cNvPr id="35843" name="Picture 2" descr="http://s93perm.ru/userfiles/images/uchenik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225" y="115888"/>
            <a:ext cx="13985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 descr="0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08938" y="-20638"/>
            <a:ext cx="1135062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9" descr="http://ivan-off.com/uploads/posts/2012-09/1347904693_school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19250" y="3409950"/>
            <a:ext cx="561498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6013" y="439738"/>
            <a:ext cx="6892925" cy="31337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2.Комар робить крилами 1000 змахів за секунду, це у 5 разів більше, ніж бджола. Скільки змахів крилами робить бджола за секунду?</a:t>
            </a:r>
            <a:endParaRPr lang="uk-UA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188" y="3662363"/>
            <a:ext cx="6400800" cy="28797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lvl="2" algn="l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200; </a:t>
            </a:r>
          </a:p>
          <a:p>
            <a:pPr lvl="2" algn="l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5000;</a:t>
            </a:r>
          </a:p>
          <a:p>
            <a:pPr lvl="2" algn="l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2000</a:t>
            </a:r>
            <a:r>
              <a:rPr lang="uk-UA" sz="5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5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2" descr="http://s93perm.ru/userfiles/images/uchenik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225" y="115888"/>
            <a:ext cx="13985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 descr="http://t3.gstatic.com/images?q=tbn:ANd9GcThfuqA06OHeGmNkIbAtn2K-5usyAroqRo5hEb8kB5aREoVZpSgXQ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48163" y="3608388"/>
            <a:ext cx="422751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5" descr="0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008938" y="-20638"/>
            <a:ext cx="1135062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29600" cy="18669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3. Іменник </a:t>
            </a:r>
            <a:r>
              <a:rPr lang="uk-UA" sz="6000" i="1" dirty="0" smtClean="0">
                <a:latin typeface="Times New Roman" pitchFamily="18" charset="0"/>
                <a:cs typeface="Times New Roman" pitchFamily="18" charset="0"/>
              </a:rPr>
              <a:t>радість </a:t>
            </a:r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в Орудному відмінку:</a:t>
            </a:r>
            <a:endParaRPr lang="uk-UA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Объект 1"/>
          <p:cNvSpPr>
            <a:spLocks noGrp="1"/>
          </p:cNvSpPr>
          <p:nvPr>
            <p:ph idx="1"/>
          </p:nvPr>
        </p:nvSpPr>
        <p:spPr>
          <a:xfrm>
            <a:off x="696913" y="2560638"/>
            <a:ext cx="6348412" cy="3881437"/>
          </a:xfrm>
        </p:spPr>
        <p:txBody>
          <a:bodyPr/>
          <a:lstStyle/>
          <a:p>
            <a:pPr eaLnBrk="1" hangingPunct="1"/>
            <a:r>
              <a:rPr lang="uk-UA" sz="5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радості;</a:t>
            </a:r>
          </a:p>
          <a:p>
            <a:pPr eaLnBrk="1" hangingPunct="1"/>
            <a:r>
              <a:rPr lang="uk-UA" sz="5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радість;</a:t>
            </a:r>
          </a:p>
          <a:p>
            <a:pPr eaLnBrk="1" hangingPunct="1"/>
            <a:r>
              <a:rPr lang="uk-UA" sz="5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радістю.</a:t>
            </a:r>
          </a:p>
        </p:txBody>
      </p:sp>
      <p:pic>
        <p:nvPicPr>
          <p:cNvPr id="9220" name="Picture 2" descr="http://s93perm.ru/userfiles/images/uchenik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225" y="115888"/>
            <a:ext cx="13985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 descr="http://img0.liveinternet.ru/images/attach/b/2/2/551/2551017_image02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363" y="2708275"/>
            <a:ext cx="3897312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5" descr="0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008938" y="-20638"/>
            <a:ext cx="1135062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250"/>
            <a:ext cx="7772400" cy="18002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Наочне відображення художником змісту твору:</a:t>
            </a:r>
            <a:endParaRPr lang="uk-UA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188" y="2852738"/>
            <a:ext cx="6400800" cy="29702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анотація;</a:t>
            </a:r>
          </a:p>
          <a:p>
            <a:pPr algn="l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ілюстрація;</a:t>
            </a:r>
          </a:p>
          <a:p>
            <a:pPr algn="l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палітурка.</a:t>
            </a:r>
            <a:endParaRPr lang="uk-UA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5796136" y="2981285"/>
            <a:ext cx="2232248" cy="3571562"/>
          </a:xfrm>
          <a:prstGeom prst="round2DiagRect">
            <a:avLst>
              <a:gd name="adj1" fmla="val 16667"/>
              <a:gd name="adj2" fmla="val 0"/>
            </a:avLst>
          </a:prstGeom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0245" name="Picture 2" descr="http://s93perm.ru/userfiles/images/ucheniki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225" y="115888"/>
            <a:ext cx="13985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5" descr="0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008938" y="-20638"/>
            <a:ext cx="1135062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8888" y="1233488"/>
            <a:ext cx="7772400" cy="18351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5.Яка ягода найбільша у світі?</a:t>
            </a:r>
            <a:endParaRPr lang="uk-UA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2988" y="3284538"/>
            <a:ext cx="4968875" cy="33829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Кавун;</a:t>
            </a:r>
          </a:p>
          <a:p>
            <a:pPr algn="l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Полуниця;</a:t>
            </a:r>
          </a:p>
          <a:p>
            <a:pPr algn="l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Суниця. </a:t>
            </a:r>
            <a:endParaRPr lang="uk-UA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2" descr="http://s93perm.ru/userfiles/images/uchenik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225" y="115888"/>
            <a:ext cx="13985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http://vgolos.com.ua/media/gallery/full/e/k/ekology_ask_answer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11863" y="4402138"/>
            <a:ext cx="2868612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5" descr="0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008938" y="-20638"/>
            <a:ext cx="1135062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0813" y="549275"/>
            <a:ext cx="7265987" cy="15843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1"/>
                </a:solidFill>
              </a:rPr>
              <a:t>6. Якщо ділене поділити на частку, то отримаємо…</a:t>
            </a:r>
            <a:endParaRPr lang="uk-UA" dirty="0"/>
          </a:p>
        </p:txBody>
      </p:sp>
      <p:sp>
        <p:nvSpPr>
          <p:cNvPr id="12291" name="Объект 1"/>
          <p:cNvSpPr>
            <a:spLocks noGrp="1"/>
          </p:cNvSpPr>
          <p:nvPr>
            <p:ph idx="1"/>
          </p:nvPr>
        </p:nvSpPr>
        <p:spPr>
          <a:xfrm>
            <a:off x="871538" y="2997200"/>
            <a:ext cx="7408862" cy="3128963"/>
          </a:xfrm>
        </p:spPr>
        <p:txBody>
          <a:bodyPr/>
          <a:lstStyle/>
          <a:p>
            <a:pPr eaLnBrk="1" hangingPunct="1"/>
            <a:r>
              <a:rPr lang="uk-UA" sz="5400" smtClean="0">
                <a:solidFill>
                  <a:schemeClr val="tx1"/>
                </a:solidFill>
              </a:rPr>
              <a:t>А) різницю;</a:t>
            </a:r>
          </a:p>
          <a:p>
            <a:pPr eaLnBrk="1" hangingPunct="1"/>
            <a:r>
              <a:rPr lang="uk-UA" sz="5400" smtClean="0">
                <a:solidFill>
                  <a:schemeClr val="tx1"/>
                </a:solidFill>
              </a:rPr>
              <a:t>Б) від’ємник;</a:t>
            </a:r>
          </a:p>
          <a:p>
            <a:pPr eaLnBrk="1" hangingPunct="1"/>
            <a:r>
              <a:rPr lang="uk-UA" sz="5400" smtClean="0">
                <a:solidFill>
                  <a:schemeClr val="tx1"/>
                </a:solidFill>
              </a:rPr>
              <a:t>В) дільник.</a:t>
            </a:r>
          </a:p>
        </p:txBody>
      </p:sp>
      <p:pic>
        <p:nvPicPr>
          <p:cNvPr id="12292" name="Picture 2" descr="http://s93perm.ru/userfiles/images/uchenik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225" y="115888"/>
            <a:ext cx="13985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http://www.koipkro.kostroma.ru/Kostroma_EDU/Kos_sch_36/DocLib/_w/%D1%83%D1%87%D0%B5%D0%BD%D0%B8%D0%BA%20%D0%B7%D0%B0%20%D0%BF%D0%B0%D1%80%D1%82%D0%BE%D0%B9_gif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95963" y="3014663"/>
            <a:ext cx="31813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5" descr="0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008938" y="-20638"/>
            <a:ext cx="1135062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72878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7. Займенник </a:t>
            </a:r>
            <a:r>
              <a:rPr lang="uk-UA" sz="5400" b="1" i="1" dirty="0" smtClean="0">
                <a:latin typeface="Times New Roman" pitchFamily="18" charset="0"/>
                <a:cs typeface="Times New Roman" pitchFamily="18" charset="0"/>
              </a:rPr>
              <a:t>вона</a:t>
            </a:r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 відноситься до:</a:t>
            </a:r>
            <a:endParaRPr lang="uk-UA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Объект 1"/>
          <p:cNvSpPr>
            <a:spLocks noGrp="1"/>
          </p:cNvSpPr>
          <p:nvPr>
            <p:ph idx="1"/>
          </p:nvPr>
        </p:nvSpPr>
        <p:spPr>
          <a:xfrm>
            <a:off x="611188" y="2349500"/>
            <a:ext cx="6348412" cy="3881438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до першої особи однини;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до третьої особи множини;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до третьої особи однини.</a:t>
            </a:r>
          </a:p>
        </p:txBody>
      </p:sp>
      <p:pic>
        <p:nvPicPr>
          <p:cNvPr id="13316" name="Picture 2" descr="http://s93perm.ru/userfiles/images/uchenik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225" y="115888"/>
            <a:ext cx="13985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http://www.do.tgl.ru/uploads/posts/2013-03/1362398416_5964437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80063" y="2636838"/>
            <a:ext cx="2817812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5" descr="0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008938" y="-20638"/>
            <a:ext cx="1135062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329</TotalTime>
  <Words>485</Words>
  <Application>Microsoft Office PowerPoint</Application>
  <PresentationFormat>Экран (4:3)</PresentationFormat>
  <Paragraphs>58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Грань</vt:lpstr>
      <vt:lpstr>Слайд 1</vt:lpstr>
      <vt:lpstr>I РАУНД Вибрати варіант відповіді. </vt:lpstr>
      <vt:lpstr>1. Шлях, по якому планета рухається навколо Сонця, називається:</vt:lpstr>
      <vt:lpstr>2.Комар робить крилами 1000 змахів за секунду, це у 5 разів більше, ніж бджола. Скільки змахів крилами робить бджола за секунду?</vt:lpstr>
      <vt:lpstr>3. Іменник радість в Орудному відмінку:</vt:lpstr>
      <vt:lpstr>4. Наочне відображення художником змісту твору:</vt:lpstr>
      <vt:lpstr>5.Яка ягода найбільша у світі?</vt:lpstr>
      <vt:lpstr>6. Якщо ділене поділити на частку, то отримаємо…</vt:lpstr>
      <vt:lpstr>7. Займенник вона відноситься до:</vt:lpstr>
      <vt:lpstr>8. Хто є автором вірша «Дрімають села».</vt:lpstr>
      <vt:lpstr>9. Судження: «Взимку ведмедю важко знайти їжу, тому він будує собі барліг та залягає спати»</vt:lpstr>
      <vt:lpstr>IІ РАУНД Вставити слово, або продовжити речення</vt:lpstr>
      <vt:lpstr>1. Продовж прислів‘я:</vt:lpstr>
      <vt:lpstr>2. Вони бувають тверді й м’які, дзвінкі й глухі. </vt:lpstr>
      <vt:lpstr>3. Який птах найменший у світі?</vt:lpstr>
      <vt:lpstr>4. Якщо відстань поділити на час, то отримаємо … .</vt:lpstr>
      <vt:lpstr>5. Короткі влучні образні вислови, часто римовані, в яких передано життєвий досвід народу, називають _____________.</vt:lpstr>
      <vt:lpstr>6. До займенників першої особи   відносяться.....</vt:lpstr>
      <vt:lpstr>7. Яка тварина найбільша у світі?</vt:lpstr>
      <vt:lpstr>8. Якщо площу прямокутника поділити на довжину, то отримаємо… .</vt:lpstr>
      <vt:lpstr>9. Складне судження зі словом-сполучником і (та) істинне тільки в одному випадку, коли … .</vt:lpstr>
      <vt:lpstr>IІІ РАУНД Дати чітку відповідь на питання. </vt:lpstr>
      <vt:lpstr>1. Невелике усне оповідання повчального характеру про якусь життєву пригоду, що утверджує справедливість народної моралі, називається … </vt:lpstr>
      <vt:lpstr>2. Скільки днів у високосному році?</vt:lpstr>
      <vt:lpstr>3. Вкажи найбільше двоцифрове число, яке ділиться на чотири.</vt:lpstr>
      <vt:lpstr>4. Яка форма дієслова не вказує ні на час, ні на особу, ні на кількість виконавців дії?</vt:lpstr>
      <vt:lpstr> 5. Ім’я да Вінчі?</vt:lpstr>
      <vt:lpstr>6. З чого виготовляють ізюм (родзинки)?</vt:lpstr>
      <vt:lpstr>7. Вік дідуся можна записати найменшим трицифровим числом, яке записується різними цифрами. Який вік дідуся?</vt:lpstr>
      <vt:lpstr>8.Складне судження зі словом-сполучником чи (або) хибне тільки в одному випадку, коли … .</vt:lpstr>
      <vt:lpstr>9. Вчителька принесла у клас 111 зошитів та роздала їх порівну дітям. Дітей більше 20, але менше 40. Скільки дітей у класі?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Інтелектуальна гра «Найрозумніший» для учнів 4 класів.</dc:title>
  <dc:creator>Леся</dc:creator>
  <cp:lastModifiedBy>Designer</cp:lastModifiedBy>
  <cp:revision>41</cp:revision>
  <dcterms:created xsi:type="dcterms:W3CDTF">2013-02-25T16:44:34Z</dcterms:created>
  <dcterms:modified xsi:type="dcterms:W3CDTF">2014-05-21T08:48:11Z</dcterms:modified>
</cp:coreProperties>
</file>