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Default Extension="bin" ContentType="application/vnd.ms-office.legacyDiagramTex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726" r:id="rId3"/>
  </p:sldMasterIdLst>
  <p:notesMasterIdLst>
    <p:notesMasterId r:id="rId24"/>
  </p:notesMasterIdLst>
  <p:sldIdLst>
    <p:sldId id="279" r:id="rId4"/>
    <p:sldId id="278" r:id="rId5"/>
    <p:sldId id="280" r:id="rId6"/>
    <p:sldId id="257" r:id="rId7"/>
    <p:sldId id="258" r:id="rId8"/>
    <p:sldId id="259" r:id="rId9"/>
    <p:sldId id="266" r:id="rId10"/>
    <p:sldId id="264" r:id="rId11"/>
    <p:sldId id="271" r:id="rId12"/>
    <p:sldId id="272" r:id="rId13"/>
    <p:sldId id="273" r:id="rId14"/>
    <p:sldId id="265" r:id="rId15"/>
    <p:sldId id="275" r:id="rId16"/>
    <p:sldId id="274" r:id="rId17"/>
    <p:sldId id="276" r:id="rId18"/>
    <p:sldId id="277" r:id="rId19"/>
    <p:sldId id="267" r:id="rId20"/>
    <p:sldId id="268" r:id="rId21"/>
    <p:sldId id="262" r:id="rId22"/>
    <p:sldId id="282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827A8C-FEE9-41C8-9D1D-B4B8F7043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095D5C-83B9-4729-807A-792478C90F4F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560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01AA5C-26C8-47F3-83E1-54232A1114F3}" type="slidenum">
              <a:rPr lang="ru-RU" sz="1200">
                <a:latin typeface="Arial" charset="0"/>
              </a:rPr>
              <a:pPr algn="r"/>
              <a:t>19</a:t>
            </a:fld>
            <a:endParaRPr 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ahoma" pitchFamily="34" charset="0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EE08074-0717-4C07-A44B-B53D625D4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B9691-6F86-4223-ACCC-AE9486D4D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DDE5-0EA4-46A0-8606-9B11709FC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6ECCF-C4FC-41AA-B376-236382C84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4E222-7355-4808-BE65-C83FD6575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pitchFamily="34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pitchFamily="34" charset="0"/>
              </a:endParaRPr>
            </a:p>
          </p:txBody>
        </p:sp>
      </p:grpSp>
      <p:sp>
        <p:nvSpPr>
          <p:cNvPr id="2253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B773A-EBA2-4B53-B34B-E5FE62AFA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82745-370B-4E84-991F-5E8CDD9C9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4AFED-1F5C-498F-AF71-C4F3E414C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2B0B0-771C-453F-8839-AAE15F523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C428C-8A26-469A-BD39-5289C77E9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F21F-0221-4EA9-AA8B-0CB9E33B6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647D-3543-485D-BCA8-FCF9F017E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2E446-CAB0-4201-A2CB-052F6E0F2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F0E75-6E3F-4F2F-B5FB-8602DBD3A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25C8F-11E9-45C6-A067-CAA1D0448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B4DEA-5CBE-4761-9C48-92C79F099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59518-3473-4E0B-A525-A9BB6922C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FA171-7990-4227-891F-C4447BF7F7B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590B2-C161-441C-BBF1-FA237CFD97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38AE-8075-481D-AEE7-2193E466F1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A1F5E-A2BA-40B6-A740-0986A86FE4A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40D5-5F9F-4188-AE3F-1C7ED3E3355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635ED-DCED-4A4B-A2C1-225EDA445F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7496-D555-48B7-9BFA-2B441BD5A1F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7CE92-9080-470F-BB8F-B233268054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559C2-7E74-4F66-8EE3-8EF6C050D9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0264B-60D7-4BB2-B711-35A75C44400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9671E-4686-419F-9E66-95156A61B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94F7F-C2A7-474C-8B9E-2EB10CA01B8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EE03-2840-43E2-BD30-04E675D4523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4AD4-8999-494E-8A56-EC0666C02A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C38C-3F74-4840-937A-334172C989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2373D-3B7D-4362-8818-20C0A83DB6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E427-7BB2-4DC3-85AA-D10FCC5B934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495FF-A65D-4100-AAB3-1A1A55D777B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72DAE-43AC-44FF-ACEB-EAC5EA110E7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C6EED-9FEF-4B38-A715-B24D74F1881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B134A-C53C-47D5-9D24-084B65AEAA4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35D9C-07B9-49B1-9589-8C5ECC74569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936F4-9E49-4C64-96AB-7DBE3A2471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DB7F7-EC3D-42F6-A27C-251BDFBBA71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3D423-E4A0-4F42-8852-8E0AAFFF83E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A843D-002F-434A-A856-9C43E0D59F2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1EABD-F36A-498E-BBE1-55983F7C0E2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EFEF7-EC88-4763-9F2B-4D5F74321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E6DAB-DF66-4ABE-B132-BAFA0C29A3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C7A8A-FFFC-4257-A77C-6D84CE39A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959DD-246A-45B8-A1F7-CEA802905C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FC3DF-F0DC-4C58-A120-1A9F66494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27F06-BDD8-48E9-9759-0B96F3C95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E4087BD9-7C98-48E3-9935-1CE376516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ransition spd="slow"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C67E2BC-1E8E-4322-9D5D-3CD50E26E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151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Tahoma" pitchFamily="34" charset="0"/>
                </a:endParaRPr>
              </a:p>
            </p:txBody>
          </p:sp>
        </p:grpSp>
        <p:sp>
          <p:nvSpPr>
            <p:cNvPr id="2151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pitchFamily="34" charset="0"/>
              </a:endParaRPr>
            </a:p>
          </p:txBody>
        </p:sp>
        <p:sp>
          <p:nvSpPr>
            <p:cNvPr id="2151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pitchFamily="34" charset="0"/>
              </a:endParaRPr>
            </a:p>
          </p:txBody>
        </p:sp>
      </p:grpSp>
      <p:sp>
        <p:nvSpPr>
          <p:cNvPr id="2151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1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EC86A5-1435-471E-B4A7-1C8CC6CE05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465B03-613A-404D-A786-D7AA4D3F479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vsvit.com.ua/cxodunku/default.html" TargetMode="External"/><Relationship Id="rId2" Type="http://schemas.openxmlformats.org/officeDocument/2006/relationships/hyperlink" Target="http://vesna-books.com.ua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hyperlink" Target="http://www.vesna-books.com.ua/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12" Type="http://schemas.openxmlformats.org/officeDocument/2006/relationships/hyperlink" Target="../Users/&#1083;&#1086;&#1080;&#1087;&#1087;&#1086;/&#1052;&#1054;&#1045;/&#1084;&#1077;&#1090;&#1086;&#1076;%20&#1074;&#1080;&#1082;&#1083;&#1072;&#1076;%201&#1085;&#1092;&#1086;&#1088;&#1084;%202009-2010/&#1076;&#1086;&#1087;&#1088;&#1086;&#1092;1&#1083;&#1100;&#1085;&#1072;%20&#1087;1&#1076;&#1075;&#1086;&#1090;&#1086;&#1074;&#1082;&#1072;/&#1087;&#1086;&#1095;&#1072;&#1090;&#1082;&#1086;&#1074;&#1072;%20&#1096;&#1082;&#1086;&#1083;&#1072;/2-4&#1082;&#1083;_&#1064;&#1091;&#1082;&#1072;&#1095;1%20&#1089;&#1082;&#1072;&#1088;&#1073;1&#1074;/Scarbnicya/START.EX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hyperlink" Target="../../../Users/&#1083;&#1086;&#1080;&#1087;&#1087;&#1086;/&#1052;&#1054;&#1045;/&#1084;&#1077;&#1090;&#1086;&#1076;%20&#1074;&#1080;&#1082;&#1083;&#1072;&#1076;%201&#1085;&#1092;&#1086;&#1088;&#1084;%202009-2010/&#1076;&#1086;&#1087;&#1088;&#1086;&#1092;1&#1083;&#1100;&#1085;&#1072;%20&#1087;1&#1076;&#1075;&#1086;&#1090;&#1086;&#1074;&#1082;&#1072;/&#1087;&#1086;&#1095;&#1072;&#1090;&#1082;&#1086;&#1074;&#1072;%20&#1096;&#1082;&#1086;&#1083;&#1072;/2-4&#1082;&#1083;_&#1064;&#1091;&#1082;&#1072;&#1095;1%20&#1089;&#1082;&#1072;&#1088;&#1073;1&#1074;/&#1074;&#1080;&#1089;&#1090;&#1091;&#1087;.ppt" TargetMode="External"/><Relationship Id="rId9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tloippo.com/" TargetMode="External"/><Relationship Id="rId2" Type="http://schemas.openxmlformats.org/officeDocument/2006/relationships/hyperlink" Target="http://mon.gov.ua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960563"/>
            <a:ext cx="8353425" cy="48974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uk-UA" sz="3600" b="1" dirty="0" smtClean="0"/>
              <a:t>Спеціалізована школа № 304 з поглибленим вивченням інформаційних технологій</a:t>
            </a:r>
            <a:endParaRPr lang="ru-RU" sz="3600" b="1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EFF3F2"/>
              </a:clrFrom>
              <a:clrTo>
                <a:srgbClr val="EFF3F2">
                  <a:alpha val="0"/>
                </a:srgbClr>
              </a:clrTo>
            </a:clrChange>
            <a:lum bright="-24000" contrast="60000"/>
          </a:blip>
          <a:srcRect/>
          <a:stretch>
            <a:fillRect/>
          </a:stretch>
        </p:blipFill>
        <p:spPr bwMode="auto">
          <a:xfrm>
            <a:off x="7467600" y="0"/>
            <a:ext cx="1676400" cy="170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300788" y="260350"/>
            <a:ext cx="2843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uk-UA" sz="1800" i="0">
              <a:latin typeface="Arial" charset="0"/>
            </a:endParaRPr>
          </a:p>
        </p:txBody>
      </p:sp>
      <p:pic>
        <p:nvPicPr>
          <p:cNvPr id="9222" name="Picture 6" descr="gerb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0"/>
            <a:ext cx="832161" cy="980728"/>
          </a:xfrm>
          <a:noFill/>
        </p:spPr>
      </p:pic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9632" y="3645024"/>
            <a:ext cx="6507321" cy="304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b="1" dirty="0" smtClean="0"/>
              <a:t>Управління освіти Святошинської районної у </a:t>
            </a:r>
            <a:br>
              <a:rPr lang="uk-UA" sz="2000" b="1" dirty="0" smtClean="0"/>
            </a:br>
            <a:r>
              <a:rPr lang="uk-UA" sz="2000" b="1" dirty="0" smtClean="0"/>
              <a:t>м. Києві державної адміністрації</a:t>
            </a:r>
            <a:br>
              <a:rPr lang="uk-UA" sz="2000" b="1" dirty="0" smtClean="0"/>
            </a:br>
            <a:endParaRPr lang="uk-UA" sz="20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smtClean="0"/>
              <a:t>Ключова та предметна ІКТ -компетентність навчального курсу</a:t>
            </a:r>
            <a:endParaRPr lang="ru-RU" sz="2800" b="1" smtClean="0"/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72400" cy="5013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smtClean="0">
                <a:solidFill>
                  <a:srgbClr val="0000FF"/>
                </a:solidFill>
              </a:rPr>
              <a:t>Ключова ІКТ-компетентність</a:t>
            </a:r>
            <a:r>
              <a:rPr lang="ru-RU" sz="2400" smtClean="0"/>
              <a:t>  - впевнене та критичне використання ІКТ та відповідних засобів для навчання, відпочинку та спілкування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smtClean="0">
                <a:solidFill>
                  <a:srgbClr val="0000FF"/>
                </a:solidFill>
              </a:rPr>
              <a:t>Предметна ІКТ-компетентність</a:t>
            </a:r>
            <a:r>
              <a:rPr lang="ru-RU" sz="2400" smtClean="0"/>
              <a:t>: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здатність раціонально використовувати комп’ютер і комп’ютерні засоби для  розв’язування завдань, пов’язаних з опрацюванням даних, їх пошуком, зберіганням, поданням і передаванням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готовність вирішувати інформаційні проблеми шляхом застосування засобів ІКТ та  алгоритмів  виконання завдань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здатність співпрацювати за допомогою </a:t>
            </a:r>
            <a:r>
              <a:rPr lang="ru-RU" sz="2400" smtClean="0"/>
              <a:t>засобів</a:t>
            </a:r>
            <a:r>
              <a:rPr lang="uk-UA" sz="2400" smtClean="0"/>
              <a:t> ІКТ для виконання комплексних завдань</a:t>
            </a:r>
          </a:p>
          <a:p>
            <a:pPr>
              <a:lnSpc>
                <a:spcPct val="80000"/>
              </a:lnSpc>
            </a:pPr>
            <a:r>
              <a:rPr lang="uk-UA" sz="2400" smtClean="0"/>
              <a:t>вміння безпечно працювати з комунікаційними системами </a:t>
            </a:r>
            <a:endParaRPr lang="ru-RU" sz="2400" smtClean="0"/>
          </a:p>
        </p:txBody>
      </p:sp>
      <p:sp>
        <p:nvSpPr>
          <p:cNvPr id="13316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5688" y="188913"/>
            <a:ext cx="288925" cy="288925"/>
          </a:xfrm>
          <a:prstGeom prst="actionButtonForwardNex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pic>
        <p:nvPicPr>
          <p:cNvPr id="5" name="Picture 8" descr="ger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793037" cy="623888"/>
          </a:xfrm>
        </p:spPr>
        <p:txBody>
          <a:bodyPr/>
          <a:lstStyle/>
          <a:p>
            <a:r>
              <a:rPr lang="uk-UA" sz="2800" b="1" smtClean="0">
                <a:solidFill>
                  <a:srgbClr val="0000FF"/>
                </a:solidFill>
              </a:rPr>
              <a:t>Предметна ІКТ-компетентність</a:t>
            </a:r>
            <a:endParaRPr lang="ru-RU" sz="2800" b="1" smtClean="0">
              <a:solidFill>
                <a:srgbClr val="0000FF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8199438" cy="5876925"/>
          </a:xfrm>
          <a:solidFill>
            <a:schemeClr val="bg1">
              <a:alpha val="70979"/>
            </a:schemeClr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1800" b="1" smtClean="0">
                <a:solidFill>
                  <a:srgbClr val="0000FF"/>
                </a:solidFill>
              </a:rPr>
              <a:t>Технологічні вміння:</a:t>
            </a:r>
            <a:r>
              <a:rPr lang="uk-UA" sz="1800" i="1" smtClean="0"/>
              <a:t>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вмикає та вимикає комп’ютер;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вибирає об’єкти та переміщує їх з використанням маніпулятора мишки; виконує операції над об’єктами, зокрема, над вікнами, файлами, папками;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запускає програму на виконання та завершує роботу з нею;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використовує клавіатуру для введення символів, слів, речень, текстів;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здійснює підготовку та редагування нескладних текстів невеликого обсягу в середовищі текстового редактора;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працює з графічними об’єктами у середовищі графічного редактора, створює елементарні малюнки та змінює значення властивостей створених малюнків;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працює з комп‘ютерними програмами підтримки вивчення навчальних предметів;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створює прості презентації на 3-5 слайдів на підтримку власної проектної діяльності</a:t>
            </a:r>
            <a:endParaRPr lang="uk-UA" sz="1600" i="1" smtClean="0"/>
          </a:p>
          <a:p>
            <a:pPr>
              <a:lnSpc>
                <a:spcPct val="80000"/>
              </a:lnSpc>
            </a:pPr>
            <a:r>
              <a:rPr lang="uk-UA" sz="1800" b="1" smtClean="0">
                <a:solidFill>
                  <a:srgbClr val="0000FF"/>
                </a:solidFill>
              </a:rPr>
              <a:t>Телекомунікаційні вміння:</a:t>
            </a:r>
            <a:r>
              <a:rPr lang="uk-UA" sz="18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одержує, створює і надсилає електронні листи;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виконує пошук в Інтернеті зображень і текстів за вказаною темою;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зберігає результати пошуку</a:t>
            </a:r>
            <a:endParaRPr lang="uk-UA" sz="1600" i="1" smtClean="0"/>
          </a:p>
          <a:p>
            <a:pPr>
              <a:lnSpc>
                <a:spcPct val="80000"/>
              </a:lnSpc>
            </a:pPr>
            <a:r>
              <a:rPr lang="uk-UA" sz="1800" b="1" smtClean="0">
                <a:solidFill>
                  <a:srgbClr val="0000FF"/>
                </a:solidFill>
              </a:rPr>
              <a:t>Алгоритмічні вміння:</a:t>
            </a:r>
            <a:r>
              <a:rPr lang="uk-UA" sz="18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складає алгоритми дій з повсякденного життя, з використанням матеріалу навчальних предметів (математики, української мови тощо);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аналізує текст задачі; </a:t>
            </a:r>
          </a:p>
          <a:p>
            <a:pPr lvl="1">
              <a:lnSpc>
                <a:spcPct val="80000"/>
              </a:lnSpc>
            </a:pPr>
            <a:r>
              <a:rPr lang="uk-UA" sz="1600" smtClean="0"/>
              <a:t>складає, записує і виконує найпростіші алгоритми для виконавців у визначеному середовищі, розрізняє основні алгоритмічні конструкції </a:t>
            </a:r>
            <a:endParaRPr lang="ru-RU" sz="1600" smtClean="0"/>
          </a:p>
        </p:txBody>
      </p:sp>
      <p:sp>
        <p:nvSpPr>
          <p:cNvPr id="1434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31640" y="188640"/>
            <a:ext cx="288925" cy="287337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pic>
        <p:nvPicPr>
          <p:cNvPr id="5" name="Picture 8" descr="ger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836613"/>
            <a:ext cx="7793037" cy="911225"/>
          </a:xfrm>
        </p:spPr>
        <p:txBody>
          <a:bodyPr/>
          <a:lstStyle/>
          <a:p>
            <a:pPr eaLnBrk="1" hangingPunct="1"/>
            <a:r>
              <a:rPr lang="uk-UA" sz="2800" b="1" smtClean="0"/>
              <a:t>Зміст навчальної програми </a:t>
            </a:r>
            <a:br>
              <a:rPr lang="uk-UA" sz="2800" b="1" smtClean="0"/>
            </a:br>
            <a:r>
              <a:rPr lang="uk-UA" sz="2000" smtClean="0"/>
              <a:t>«Сходинки до інформатики»  для 2-4 класів</a:t>
            </a:r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eaLnBrk="1" hangingPunct="1"/>
            <a:r>
              <a:rPr lang="uk-UA" smtClean="0"/>
              <a:t>Характеристика змісту навчання</a:t>
            </a:r>
            <a:r>
              <a:rPr lang="ru-RU" smtClean="0"/>
              <a:t> </a:t>
            </a:r>
          </a:p>
          <a:p>
            <a:pPr eaLnBrk="1" hangingPunct="1"/>
            <a:r>
              <a:rPr lang="uk-UA" smtClean="0"/>
              <a:t>Характеристика умов навчання</a:t>
            </a:r>
            <a:r>
              <a:rPr lang="ru-RU" smtClean="0"/>
              <a:t> </a:t>
            </a:r>
            <a:endParaRPr lang="uk-UA" sz="3600" smtClean="0"/>
          </a:p>
          <a:p>
            <a:pPr eaLnBrk="1" hangingPunct="1"/>
            <a:r>
              <a:rPr lang="uk-UA" smtClean="0"/>
              <a:t>Зміст навчального матеріалу й державні вимоги до рівня загальноосвітньої підготовки учнів</a:t>
            </a:r>
            <a:r>
              <a:rPr lang="ru-RU" smtClean="0"/>
              <a:t> 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2708275"/>
            <a:ext cx="288925" cy="360363"/>
          </a:xfrm>
          <a:prstGeom prst="actionButtonInformatio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pic>
        <p:nvPicPr>
          <p:cNvPr id="5" name="Picture 8" descr="ger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122488"/>
            <a:ext cx="4248150" cy="4114800"/>
          </a:xfrm>
          <a:solidFill>
            <a:schemeClr val="bg1">
              <a:alpha val="79999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smtClean="0"/>
              <a:t>Індивідуальні або групові проекти у 3-ому і 4-ому класах.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smtClean="0">
                <a:solidFill>
                  <a:schemeClr val="folHlink"/>
                </a:solidFill>
              </a:rPr>
              <a:t>Результат проектної діяльності</a:t>
            </a:r>
            <a:r>
              <a:rPr lang="uk-UA" sz="1800" smtClean="0"/>
              <a:t> -  знайомство з основними принципами проектної діяльності і реалізація всіх ІКТ-компетентностей, набутих в процесі вивчення цього курсу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smtClean="0"/>
              <a:t>При вивченні теми </a:t>
            </a:r>
            <a:r>
              <a:rPr lang="uk-UA" sz="1800" smtClean="0">
                <a:solidFill>
                  <a:schemeClr val="folHlink"/>
                </a:solidFill>
              </a:rPr>
              <a:t>«Створення проектів»</a:t>
            </a:r>
            <a:r>
              <a:rPr lang="uk-UA" sz="1800" smtClean="0"/>
              <a:t> можна виконати з учнями:</a:t>
            </a:r>
          </a:p>
          <a:p>
            <a:pPr>
              <a:lnSpc>
                <a:spcPct val="80000"/>
              </a:lnSpc>
            </a:pPr>
            <a:r>
              <a:rPr lang="uk-UA" sz="1800" smtClean="0"/>
              <a:t> кілька комплексних проектів наприкінці навчального року</a:t>
            </a:r>
          </a:p>
          <a:p>
            <a:pPr>
              <a:lnSpc>
                <a:spcPct val="80000"/>
              </a:lnSpc>
            </a:pPr>
            <a:r>
              <a:rPr lang="uk-UA" sz="1800" smtClean="0"/>
              <a:t>один комплексний проект наприкінці навчального року (не менше 3 годин), а решту годин розподілити  на виконання міні-проектів протягом навчального року </a:t>
            </a:r>
            <a:endParaRPr lang="ru-RU" sz="1800" smtClean="0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2017713"/>
            <a:ext cx="4167188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1800" smtClean="0"/>
              <a:t>метод оцінювання портфоліо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smtClean="0"/>
              <a:t>Таке оцінювання передбачає визначення критеріїв для включення учнівських напрацювань до портфоліо; форми подання матеріалу; спланованість оцінного процесу; елементи самооцінки з боку учня тощо.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smtClean="0"/>
              <a:t>Пропонується проводити оцінювання на базі портфоліо учня: </a:t>
            </a:r>
            <a:r>
              <a:rPr lang="uk-UA" sz="1800" i="1" smtClean="0"/>
              <a:t>портфоліо розвитку</a:t>
            </a:r>
            <a:r>
              <a:rPr lang="uk-UA" sz="1800" smtClean="0"/>
              <a:t> та </a:t>
            </a:r>
            <a:r>
              <a:rPr lang="uk-UA" sz="1800" i="1" smtClean="0"/>
              <a:t>демонстраційне портфоліо</a:t>
            </a:r>
            <a:r>
              <a:rPr lang="uk-UA" sz="1800" smtClean="0"/>
              <a:t> </a:t>
            </a:r>
            <a:endParaRPr lang="ru-RU" sz="1800" smtClean="0"/>
          </a:p>
        </p:txBody>
      </p:sp>
      <p:sp>
        <p:nvSpPr>
          <p:cNvPr id="16388" name="AutoShape 7"/>
          <p:cNvSpPr>
            <a:spLocks noChangeArrowheads="1"/>
          </p:cNvSpPr>
          <p:nvPr/>
        </p:nvSpPr>
        <p:spPr bwMode="auto">
          <a:xfrm>
            <a:off x="827088" y="1125538"/>
            <a:ext cx="3240087" cy="647700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 b="1">
                <a:solidFill>
                  <a:schemeClr val="bg1"/>
                </a:solidFill>
              </a:rPr>
              <a:t>Проектна діяльність</a:t>
            </a:r>
            <a:endParaRPr lang="ru-RU" sz="1600" b="1">
              <a:solidFill>
                <a:schemeClr val="bg1"/>
              </a:solidFill>
            </a:endParaRPr>
          </a:p>
        </p:txBody>
      </p:sp>
      <p:sp>
        <p:nvSpPr>
          <p:cNvPr id="16389" name="AutoShape 8"/>
          <p:cNvSpPr>
            <a:spLocks noChangeArrowheads="1"/>
          </p:cNvSpPr>
          <p:nvPr/>
        </p:nvSpPr>
        <p:spPr bwMode="auto">
          <a:xfrm>
            <a:off x="4787900" y="1125538"/>
            <a:ext cx="3673475" cy="647700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 b="1">
                <a:solidFill>
                  <a:schemeClr val="bg1"/>
                </a:solidFill>
              </a:rPr>
              <a:t>Оцінювання </a:t>
            </a:r>
          </a:p>
          <a:p>
            <a:pPr algn="ctr"/>
            <a:r>
              <a:rPr lang="uk-UA" sz="1600" b="1">
                <a:solidFill>
                  <a:schemeClr val="bg1"/>
                </a:solidFill>
              </a:rPr>
              <a:t>індивідуальних досягнень учнів</a:t>
            </a:r>
            <a:endParaRPr lang="ru-RU" sz="1600" b="1">
              <a:solidFill>
                <a:schemeClr val="bg1"/>
              </a:solidFill>
            </a:endParaRPr>
          </a:p>
        </p:txBody>
      </p:sp>
      <p:pic>
        <p:nvPicPr>
          <p:cNvPr id="6" name="Picture 8" descr="ger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765175"/>
            <a:ext cx="7793038" cy="911225"/>
          </a:xfrm>
        </p:spPr>
        <p:txBody>
          <a:bodyPr/>
          <a:lstStyle/>
          <a:p>
            <a:r>
              <a:rPr lang="uk-UA" sz="2800" b="1" smtClean="0"/>
              <a:t>Характеристика умов навчання</a:t>
            </a:r>
            <a:endParaRPr lang="ru-RU" sz="2800" b="1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8128000" cy="4795837"/>
          </a:xfrm>
          <a:solidFill>
            <a:schemeClr val="bg1">
              <a:alpha val="79999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200" smtClean="0">
                <a:solidFill>
                  <a:srgbClr val="0000FF"/>
                </a:solidFill>
              </a:rPr>
              <a:t>		</a:t>
            </a:r>
            <a:r>
              <a:rPr lang="uk-UA" sz="2200" smtClean="0">
                <a:solidFill>
                  <a:schemeClr val="hlink"/>
                </a:solidFill>
              </a:rPr>
              <a:t>Обов'язкові умови успішного впровадження курсу:</a:t>
            </a:r>
            <a:endParaRPr lang="uk-UA" sz="2200" i="1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200" smtClean="0">
                <a:solidFill>
                  <a:srgbClr val="0000FF"/>
                </a:solidFill>
              </a:rPr>
              <a:t>підготовленість вчителів початкової школи</a:t>
            </a:r>
            <a:r>
              <a:rPr lang="uk-UA" sz="2200" i="1" smtClean="0"/>
              <a:t> </a:t>
            </a:r>
            <a:r>
              <a:rPr lang="uk-UA" sz="2200" smtClean="0"/>
              <a:t>до навчання курсу «Сходинки до інформатики»</a:t>
            </a:r>
          </a:p>
          <a:p>
            <a:pPr>
              <a:lnSpc>
                <a:spcPct val="80000"/>
              </a:lnSpc>
            </a:pPr>
            <a:r>
              <a:rPr lang="uk-UA" sz="2200" smtClean="0">
                <a:solidFill>
                  <a:srgbClr val="0000FF"/>
                </a:solidFill>
              </a:rPr>
              <a:t>забезпечення кожного навчального закладу сучасною комп'ютерною технікою для роботи учнів молодшого шкільного віку</a:t>
            </a:r>
            <a:r>
              <a:rPr lang="uk-UA" sz="2200" i="1" smtClean="0"/>
              <a:t> </a:t>
            </a:r>
            <a:r>
              <a:rPr lang="uk-UA" sz="2200" smtClean="0"/>
              <a:t>(кожен учень має бути забезпечений індивідуальним робочим місцем за комп'ютером), наявність в класі інтерактивної дошки та мультимедійного проектора</a:t>
            </a:r>
            <a:endParaRPr lang="uk-UA" sz="2200" i="1" smtClean="0"/>
          </a:p>
          <a:p>
            <a:pPr>
              <a:lnSpc>
                <a:spcPct val="80000"/>
              </a:lnSpc>
            </a:pPr>
            <a:r>
              <a:rPr lang="uk-UA" sz="2200" smtClean="0">
                <a:solidFill>
                  <a:srgbClr val="0000FF"/>
                </a:solidFill>
              </a:rPr>
              <a:t>підключення до Інтернету всіх комп 'ютерів</a:t>
            </a:r>
            <a:r>
              <a:rPr lang="uk-UA" sz="2200" i="1" smtClean="0"/>
              <a:t>, </a:t>
            </a:r>
            <a:r>
              <a:rPr lang="uk-UA" sz="2200" smtClean="0"/>
              <a:t>за якими працюватимуть учні 2-4 класів; наявність у навчальному закладі локальної комп'ютерної мережі</a:t>
            </a:r>
            <a:endParaRPr lang="uk-UA" sz="2200" i="1" smtClean="0"/>
          </a:p>
          <a:p>
            <a:pPr>
              <a:lnSpc>
                <a:spcPct val="80000"/>
              </a:lnSpc>
            </a:pPr>
            <a:r>
              <a:rPr lang="uk-UA" sz="2200" smtClean="0">
                <a:solidFill>
                  <a:srgbClr val="0000FF"/>
                </a:solidFill>
              </a:rPr>
              <a:t>забезпечення вчителів початкової школи спеціальним робочим місцем</a:t>
            </a:r>
            <a:r>
              <a:rPr lang="uk-UA" sz="2200" i="1" smtClean="0"/>
              <a:t> </a:t>
            </a:r>
            <a:r>
              <a:rPr lang="uk-UA" sz="2200" smtClean="0"/>
              <a:t>у складі персонального комп'ютера, сканера, принтера, фотокамери</a:t>
            </a:r>
            <a:endParaRPr lang="ru-RU" sz="2200" smtClean="0"/>
          </a:p>
        </p:txBody>
      </p:sp>
      <p:pic>
        <p:nvPicPr>
          <p:cNvPr id="4" name="Picture 8" descr="ger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smtClean="0"/>
              <a:t>Характеристика умов навчання</a:t>
            </a:r>
            <a:endParaRPr lang="ru-RU" sz="28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70875" cy="4435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200" smtClean="0"/>
              <a:t>При вивченні курсу «Сходинки до інформатики» кожний урок проводиться із використанням комп'ютерів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200" smtClean="0"/>
              <a:t>Тому на кожному уроці класи діляться на підгрупи так, щоб кожен учень був забезпечений індивідуальним робочим місцем за комп'ютером, але не менше 8 учнів у підгрупі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Згідно санітарно-гігієнічних норм час роботи учнів за комп'ютером </a:t>
            </a:r>
            <a:r>
              <a:rPr lang="uk-UA" sz="2200" smtClean="0">
                <a:solidFill>
                  <a:schemeClr val="folHlink"/>
                </a:solidFill>
              </a:rPr>
              <a:t>на 1 уроці не повинен перевищувати 15 хв</a:t>
            </a:r>
            <a:r>
              <a:rPr lang="uk-UA" sz="2200" smtClean="0"/>
              <a:t>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200" smtClean="0"/>
              <a:t>Весь інший час уроку учні працюють без комп'ютера: </a:t>
            </a:r>
          </a:p>
          <a:p>
            <a:pPr lvl="1">
              <a:lnSpc>
                <a:spcPct val="80000"/>
              </a:lnSpc>
            </a:pPr>
            <a:r>
              <a:rPr lang="uk-UA" sz="2200" smtClean="0"/>
              <a:t>знайомляться із загальними теоретичними положеннями курсу «Сходинки до інформатики» </a:t>
            </a:r>
          </a:p>
          <a:p>
            <a:pPr lvl="1">
              <a:lnSpc>
                <a:spcPct val="80000"/>
              </a:lnSpc>
            </a:pPr>
            <a:r>
              <a:rPr lang="uk-UA" sz="2200" smtClean="0"/>
              <a:t>повторюють і закріплюють вивчений матеріал </a:t>
            </a:r>
          </a:p>
          <a:p>
            <a:pPr lvl="1">
              <a:lnSpc>
                <a:spcPct val="80000"/>
              </a:lnSpc>
            </a:pPr>
            <a:r>
              <a:rPr lang="uk-UA" sz="2200" smtClean="0"/>
              <a:t>виконують вправи на розвиток уваги, алгоритмічного, логічного та критичного мислення, творчих здібностей тощо</a:t>
            </a:r>
            <a:endParaRPr lang="ru-RU" sz="2200" smtClean="0"/>
          </a:p>
        </p:txBody>
      </p:sp>
      <p:pic>
        <p:nvPicPr>
          <p:cNvPr id="4" name="Picture 8" descr="ger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188913"/>
            <a:ext cx="7793037" cy="623887"/>
          </a:xfrm>
          <a:noFill/>
        </p:spPr>
        <p:txBody>
          <a:bodyPr/>
          <a:lstStyle/>
          <a:p>
            <a:r>
              <a:rPr lang="uk-UA" sz="2800" b="1" smtClean="0"/>
              <a:t>Характеристика умов навчання</a:t>
            </a:r>
            <a:endParaRPr lang="ru-RU" sz="2800" b="1" smtClean="0"/>
          </a:p>
        </p:txBody>
      </p:sp>
      <p:graphicFrame>
        <p:nvGraphicFramePr>
          <p:cNvPr id="1026" name="Diagram 6"/>
          <p:cNvGraphicFramePr>
            <a:graphicFrameLocks/>
          </p:cNvGraphicFramePr>
          <p:nvPr>
            <p:ph sz="half" idx="2"/>
          </p:nvPr>
        </p:nvGraphicFramePr>
        <p:xfrm>
          <a:off x="1187450" y="765175"/>
          <a:ext cx="6840538" cy="60928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46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3608" y="188640"/>
            <a:ext cx="288925" cy="287338"/>
          </a:xfrm>
          <a:prstGeom prst="actionButtonRetur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pic>
        <p:nvPicPr>
          <p:cNvPr id="5" name="Picture 8" descr="ger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smtClean="0"/>
              <a:t>Навчально-методичне забезпечення курсу з 2013-2014 н.р.</a:t>
            </a:r>
            <a:endParaRPr lang="ru-RU" sz="28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89138"/>
            <a:ext cx="8415337" cy="46085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smtClean="0">
                <a:solidFill>
                  <a:srgbClr val="FF0000"/>
                </a:solidFill>
              </a:rPr>
              <a:t>Підручники</a:t>
            </a:r>
            <a:r>
              <a:rPr lang="uk-UA" sz="2400" smtClean="0"/>
              <a:t> </a:t>
            </a:r>
            <a:r>
              <a:rPr lang="uk-UA" sz="1800" smtClean="0"/>
              <a:t>(наказ МОНмолодьспорт «Про надання грифа навчальній літературі» №118 від 07.02.2012 р. ):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uk-UA" sz="2400" smtClean="0"/>
              <a:t>«Сходинки  до  інформатики. 2  клас»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000" smtClean="0"/>
              <a:t>       </a:t>
            </a:r>
            <a:r>
              <a:rPr lang="uk-UA" sz="1800" smtClean="0">
                <a:solidFill>
                  <a:schemeClr val="tx2"/>
                </a:solidFill>
              </a:rPr>
              <a:t>(авт.  Ломаковська Г. В.,  Рівкінд Ф. М., Ривкінд Й. Я., Проценко Г. О.), ТОВ «Видавничий дім «Освіта»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uk-UA" sz="2400" smtClean="0"/>
              <a:t>«Сходинки до інформатики. 2 клас»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smtClean="0"/>
              <a:t>      </a:t>
            </a:r>
            <a:r>
              <a:rPr lang="uk-UA" sz="1800" smtClean="0">
                <a:solidFill>
                  <a:schemeClr val="tx2"/>
                </a:solidFill>
              </a:rPr>
              <a:t>(авт. Потапова Ж. В., Лабага О. П., Чижевська С. М.), ТОВ «Далечінь»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uk-UA" sz="2400" smtClean="0"/>
              <a:t>«Сходинки до інформатики. 2 клас»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smtClean="0"/>
              <a:t>      </a:t>
            </a:r>
            <a:r>
              <a:rPr lang="uk-UA" sz="1800" smtClean="0">
                <a:solidFill>
                  <a:schemeClr val="tx2"/>
                </a:solidFill>
              </a:rPr>
              <a:t>(авт. Коршунова О. В. ), ТОВ «Видавництво «Генеза»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uk-UA" sz="2400" smtClean="0"/>
              <a:t>«Сходинки  до  інформатики.  2  клас»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2400" smtClean="0"/>
              <a:t>      </a:t>
            </a:r>
            <a:r>
              <a:rPr lang="uk-UA" sz="1800" smtClean="0">
                <a:solidFill>
                  <a:schemeClr val="tx2"/>
                </a:solidFill>
              </a:rPr>
              <a:t>(авт.  Зарецька І. Т.,  Корнієнко М. М., Крамаровська С. М.), ТОВ «Видавництво «Ранок»</a:t>
            </a:r>
            <a:r>
              <a:rPr lang="ru-RU" sz="2400" smtClean="0"/>
              <a:t> </a:t>
            </a:r>
          </a:p>
        </p:txBody>
      </p:sp>
      <p:pic>
        <p:nvPicPr>
          <p:cNvPr id="4" name="Picture 8" descr="ger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836613"/>
            <a:ext cx="7793037" cy="768350"/>
          </a:xfrm>
        </p:spPr>
        <p:txBody>
          <a:bodyPr/>
          <a:lstStyle/>
          <a:p>
            <a:pPr eaLnBrk="1" hangingPunct="1"/>
            <a:r>
              <a:rPr lang="uk-UA" sz="2800" b="1" smtClean="0"/>
              <a:t>Технічне забезпечення курсу «Сходинки до інформатики» </a:t>
            </a:r>
            <a:endParaRPr lang="ru-RU" sz="28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844675"/>
            <a:ext cx="8101012" cy="4608513"/>
          </a:xfrm>
        </p:spPr>
        <p:txBody>
          <a:bodyPr/>
          <a:lstStyle/>
          <a:p>
            <a:pPr marL="268288" indent="-2682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100" smtClean="0"/>
              <a:t>Необхідні </a:t>
            </a:r>
            <a:r>
              <a:rPr lang="uk-UA" sz="2100" smtClean="0">
                <a:solidFill>
                  <a:srgbClr val="FF0000"/>
                </a:solidFill>
              </a:rPr>
              <a:t>програмні засоби </a:t>
            </a:r>
            <a:r>
              <a:rPr lang="uk-UA" sz="2100" smtClean="0"/>
              <a:t>: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uk-UA" sz="2100" smtClean="0"/>
              <a:t>операційна система (бажано </a:t>
            </a:r>
            <a:r>
              <a:rPr lang="en-US" sz="2100" smtClean="0"/>
              <a:t>Windows</a:t>
            </a:r>
            <a:r>
              <a:rPr lang="uk-UA" sz="2100" smtClean="0"/>
              <a:t>, або вища);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uk-UA" sz="2100" smtClean="0"/>
              <a:t>програми на розвиток логічного та критичного мислення (наприклад, «Скарбниця знань. І рівень». Інформація на сайті: </a:t>
            </a:r>
            <a:r>
              <a:rPr lang="uk-UA" sz="1800" u="sng" smtClean="0">
                <a:hlinkClick r:id="rId2"/>
              </a:rPr>
              <a:t>http://vesna-books.com.ua/</a:t>
            </a:r>
            <a:r>
              <a:rPr lang="uk-UA" sz="2100" smtClean="0"/>
              <a:t>)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uk-UA" sz="2100" smtClean="0"/>
              <a:t>розвиваючі програми (наприклад, пакет програм «Сходинки до інформатики». Інформація на сайті: </a:t>
            </a:r>
            <a:r>
              <a:rPr lang="uk-UA" sz="1800" smtClean="0">
                <a:hlinkClick r:id="rId3"/>
              </a:rPr>
              <a:t>http://dvsvit.com.ua</a:t>
            </a:r>
            <a:r>
              <a:rPr lang="uk-UA" sz="2100" smtClean="0"/>
              <a:t>)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uk-UA" sz="2100" smtClean="0"/>
              <a:t>комп‘ютерні програми на підтримку вивчення  української мови, іноземної мови, математики, образотворчого мистецтва, музики тощо</a:t>
            </a:r>
            <a:endParaRPr lang="uk-UA" sz="2100" i="1" smtClean="0"/>
          </a:p>
          <a:p>
            <a:pPr marL="268288" indent="-268288" eaLnBrk="1" hangingPunct="1">
              <a:lnSpc>
                <a:spcPct val="80000"/>
              </a:lnSpc>
            </a:pPr>
            <a:r>
              <a:rPr lang="uk-UA" sz="2100" smtClean="0"/>
              <a:t>клавіатурний тренажер; тренажер миші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uk-UA" sz="2100" smtClean="0"/>
              <a:t>графічний редактор 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uk-UA" sz="2100" smtClean="0"/>
              <a:t>текстовий процесор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uk-UA" sz="2100" smtClean="0"/>
              <a:t>редактор презентацій</a:t>
            </a:r>
          </a:p>
          <a:p>
            <a:pPr marL="268288" indent="-268288" eaLnBrk="1" hangingPunct="1">
              <a:lnSpc>
                <a:spcPct val="80000"/>
              </a:lnSpc>
            </a:pPr>
            <a:r>
              <a:rPr lang="uk-UA" sz="2100" smtClean="0"/>
              <a:t>середовище виконання алгоритмів</a:t>
            </a:r>
            <a:r>
              <a:rPr lang="ru-RU" sz="2100" smtClean="0"/>
              <a:t> </a:t>
            </a:r>
          </a:p>
        </p:txBody>
      </p:sp>
      <p:pic>
        <p:nvPicPr>
          <p:cNvPr id="4" name="Picture 8" descr="ger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96975"/>
            <a:ext cx="3786187" cy="143192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uk-UA" sz="2000" b="0" smtClean="0">
                <a:solidFill>
                  <a:srgbClr val="FFFF00"/>
                </a:solidFill>
                <a:latin typeface="Arial" charset="0"/>
              </a:rPr>
              <a:t>“Сходинки до інформатики” 2-4 кл.</a:t>
            </a:r>
            <a:r>
              <a:rPr lang="uk-UA" sz="2000" b="0" smtClean="0">
                <a:latin typeface="Arial" charset="0"/>
              </a:rPr>
              <a:t>   (</a:t>
            </a:r>
            <a:r>
              <a:rPr lang="uk-UA" sz="2000" b="0" smtClean="0">
                <a:solidFill>
                  <a:schemeClr val="tx1"/>
                </a:solidFill>
                <a:latin typeface="Arial" charset="0"/>
              </a:rPr>
              <a:t>авт.</a:t>
            </a:r>
            <a:r>
              <a:rPr lang="uk-UA" sz="200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uk-UA" sz="2000" b="0" smtClean="0">
                <a:solidFill>
                  <a:schemeClr val="tx1"/>
                </a:solidFill>
                <a:latin typeface="Arial" charset="0"/>
              </a:rPr>
              <a:t>Ривкінд Й.Я., Рівкінд Ф.М., Колесников С.Я., Ломаковська Г.В.)</a:t>
            </a:r>
            <a:br>
              <a:rPr lang="uk-UA" sz="2000" b="0" smtClean="0">
                <a:solidFill>
                  <a:schemeClr val="tx1"/>
                </a:solidFill>
                <a:latin typeface="Arial" charset="0"/>
              </a:rPr>
            </a:br>
            <a:r>
              <a:rPr lang="uk-UA" sz="2000" b="0" smtClean="0">
                <a:solidFill>
                  <a:schemeClr val="tx1"/>
                </a:solidFill>
                <a:latin typeface="Arial" charset="0"/>
              </a:rPr>
              <a:t>сайт: </a:t>
            </a:r>
            <a:r>
              <a:rPr lang="en-US" sz="2000" b="0" smtClean="0">
                <a:solidFill>
                  <a:schemeClr val="hlink"/>
                </a:solidFill>
                <a:latin typeface="Arial" charset="0"/>
              </a:rPr>
              <a:t>dvsvit.com.ua</a:t>
            </a:r>
            <a:endParaRPr lang="ru-RU" sz="2000" b="0" smtClean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21507" name="Picture 3" descr="P101002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9750" y="2708275"/>
            <a:ext cx="2519363" cy="1887538"/>
          </a:xfrm>
          <a:noFill/>
        </p:spPr>
      </p:pic>
      <p:sp>
        <p:nvSpPr>
          <p:cNvPr id="21508" name="Text Box 1024"/>
          <p:cNvSpPr txBox="1">
            <a:spLocks noChangeArrowheads="1"/>
          </p:cNvSpPr>
          <p:nvPr/>
        </p:nvSpPr>
        <p:spPr bwMode="auto">
          <a:xfrm>
            <a:off x="0" y="188913"/>
            <a:ext cx="93964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300" b="1">
                <a:solidFill>
                  <a:srgbClr val="FFFF00"/>
                </a:solidFill>
              </a:rPr>
              <a:t>Викладання інформатики в початковій школі у </a:t>
            </a:r>
            <a:r>
              <a:rPr lang="uk-UA" sz="2000" b="1">
                <a:solidFill>
                  <a:srgbClr val="FFFF00"/>
                </a:solidFill>
              </a:rPr>
              <a:t>2012/13  н.р.</a:t>
            </a:r>
            <a:r>
              <a:rPr lang="uk-UA" sz="2800">
                <a:solidFill>
                  <a:srgbClr val="FFFF00"/>
                </a:solidFill>
              </a:rPr>
              <a:t> </a:t>
            </a:r>
            <a:r>
              <a:rPr lang="uk-UA" sz="2000">
                <a:solidFill>
                  <a:srgbClr val="FFFF00"/>
                </a:solidFill>
              </a:rPr>
              <a:t>Варіативний компонент </a:t>
            </a:r>
            <a:r>
              <a:rPr lang="uk-UA" sz="2000"/>
              <a:t>(із розрахунку 1 година на тиждень)</a:t>
            </a:r>
            <a:endParaRPr lang="uk-UA" sz="2000">
              <a:solidFill>
                <a:srgbClr val="FFFF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786313" y="1285875"/>
            <a:ext cx="3571875" cy="14319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uk-UA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- </a:t>
            </a:r>
            <a:r>
              <a:rPr lang="uk-UA" sz="2000" u="sng">
                <a:solidFill>
                  <a:srgbClr val="FFFF00"/>
                </a:solidFill>
                <a:latin typeface="Tahoma" pitchFamily="34" charset="0"/>
                <a:hlinkClick r:id="rId4"/>
              </a:rPr>
              <a:t>«Кроки до інформатики. Шукачі скарбів»</a:t>
            </a:r>
            <a:r>
              <a:rPr lang="uk-UA" sz="2000">
                <a:solidFill>
                  <a:srgbClr val="FFFF00"/>
                </a:solidFill>
                <a:latin typeface="Tahoma" pitchFamily="34" charset="0"/>
              </a:rPr>
              <a:t> 2-</a:t>
            </a:r>
            <a:r>
              <a:rPr lang="en-US" sz="2000">
                <a:solidFill>
                  <a:srgbClr val="FFFF00"/>
                </a:solidFill>
                <a:latin typeface="Tahoma" pitchFamily="34" charset="0"/>
              </a:rPr>
              <a:t>4</a:t>
            </a:r>
            <a:r>
              <a:rPr lang="uk-UA" sz="2000">
                <a:solidFill>
                  <a:srgbClr val="FFFF00"/>
                </a:solidFill>
                <a:latin typeface="Tahoma" pitchFamily="34" charset="0"/>
              </a:rPr>
              <a:t> кл.</a:t>
            </a:r>
            <a:r>
              <a:rPr lang="uk-UA" sz="2000">
                <a:latin typeface="Tahoma" pitchFamily="34" charset="0"/>
              </a:rPr>
              <a:t> (авт. Коршунова О.В.)</a:t>
            </a:r>
            <a:endParaRPr lang="ru-RU" sz="2000">
              <a:latin typeface="Tahoma" pitchFamily="34" charset="0"/>
            </a:endParaRPr>
          </a:p>
          <a:p>
            <a:pPr>
              <a:defRPr/>
            </a:pPr>
            <a:endParaRPr lang="ru-RU" sz="20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grpSp>
        <p:nvGrpSpPr>
          <p:cNvPr id="21510" name="Группа 11"/>
          <p:cNvGrpSpPr>
            <a:grpSpLocks/>
          </p:cNvGrpSpPr>
          <p:nvPr/>
        </p:nvGrpSpPr>
        <p:grpSpPr bwMode="auto">
          <a:xfrm>
            <a:off x="4859338" y="3213100"/>
            <a:ext cx="3829050" cy="3411538"/>
            <a:chOff x="4857752" y="3286124"/>
            <a:chExt cx="3829068" cy="3411549"/>
          </a:xfrm>
        </p:grpSpPr>
        <p:pic>
          <p:nvPicPr>
            <p:cNvPr id="21518" name="Рисунок 5" descr="4кл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358082" y="3286124"/>
              <a:ext cx="1328738" cy="184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9" name="Рисунок 7" descr="3кл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429388" y="3786190"/>
              <a:ext cx="1285875" cy="184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20" name="Рисунок 6" descr="2кл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5643570" y="4857760"/>
              <a:ext cx="1285875" cy="1839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21" name="Рисунок 8" descr="метод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4857752" y="3286124"/>
              <a:ext cx="1308100" cy="181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11" name="TextBox 12"/>
          <p:cNvSpPr txBox="1">
            <a:spLocks noChangeArrowheads="1"/>
          </p:cNvSpPr>
          <p:nvPr/>
        </p:nvSpPr>
        <p:spPr bwMode="auto">
          <a:xfrm>
            <a:off x="3059113" y="5084763"/>
            <a:ext cx="13684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+ робочі зошити </a:t>
            </a:r>
            <a:r>
              <a:rPr lang="uk-UA"/>
              <a:t>для учнів </a:t>
            </a:r>
            <a:r>
              <a:rPr lang="ru-RU"/>
              <a:t>2,3,4 класів</a:t>
            </a:r>
          </a:p>
        </p:txBody>
      </p:sp>
      <p:sp>
        <p:nvSpPr>
          <p:cNvPr id="21512" name="Прямоугольник 13"/>
          <p:cNvSpPr>
            <a:spLocks noChangeArrowheads="1"/>
          </p:cNvSpPr>
          <p:nvPr/>
        </p:nvSpPr>
        <p:spPr bwMode="auto">
          <a:xfrm>
            <a:off x="6929438" y="5661025"/>
            <a:ext cx="22145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/>
              <a:t>зошити-конспекти для учнів 2, 3, 4</a:t>
            </a:r>
            <a:r>
              <a:rPr lang="en-US"/>
              <a:t> </a:t>
            </a:r>
            <a:r>
              <a:rPr lang="uk-UA"/>
              <a:t>класів</a:t>
            </a:r>
            <a:endParaRPr lang="ru-RU"/>
          </a:p>
        </p:txBody>
      </p:sp>
      <p:pic>
        <p:nvPicPr>
          <p:cNvPr id="17423" name="Picture 15" descr="сходинки_роб зош 2 кл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 rot="794901">
            <a:off x="323850" y="4724400"/>
            <a:ext cx="1385888" cy="19526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7425" name="Picture 17" descr="сходинки_роб зош 4 кл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rot="639975">
            <a:off x="2843213" y="2924175"/>
            <a:ext cx="1411287" cy="19875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7424" name="Picture 16" descr="сходинки_роб зош 3 кл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 rot="810449">
            <a:off x="1692275" y="4508500"/>
            <a:ext cx="1403350" cy="20002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1516" name="Line 16"/>
          <p:cNvSpPr>
            <a:spLocks noChangeShapeType="1"/>
          </p:cNvSpPr>
          <p:nvPr/>
        </p:nvSpPr>
        <p:spPr bwMode="auto">
          <a:xfrm>
            <a:off x="4500563" y="1341438"/>
            <a:ext cx="71437" cy="53276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21517" name="Прямоугольник 14"/>
          <p:cNvSpPr>
            <a:spLocks noChangeArrowheads="1"/>
          </p:cNvSpPr>
          <p:nvPr/>
        </p:nvSpPr>
        <p:spPr bwMode="auto">
          <a:xfrm>
            <a:off x="4572000" y="2420938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u="sng">
                <a:hlinkClick r:id="rId12" action="ppaction://hlinkfile"/>
              </a:rPr>
              <a:t>Програма «Скарбниця знань»</a:t>
            </a:r>
            <a:r>
              <a:rPr lang="uk-UA"/>
              <a:t> розміщена на сайті </a:t>
            </a:r>
            <a:r>
              <a:rPr lang="uk-UA" u="sng">
                <a:hlinkClick r:id="rId13"/>
              </a:rPr>
              <a:t>www.vesna-books.com.ua</a:t>
            </a:r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Впровадження інформаційних технологій в початковій школі СШ №304 </a:t>
            </a:r>
            <a:br>
              <a:rPr lang="uk-UA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uk-UA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з </a:t>
            </a:r>
            <a:r>
              <a:rPr lang="uk-UA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2007 року – 6 років досвіду</a:t>
            </a:r>
            <a:endParaRPr lang="uk-UA" sz="2800" b="1" dirty="0"/>
          </a:p>
        </p:txBody>
      </p:sp>
      <p:pic>
        <p:nvPicPr>
          <p:cNvPr id="4" name="Picture 8" descr="ger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Изображение 071_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1916832"/>
            <a:ext cx="6963508" cy="4114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1908175" y="274638"/>
            <a:ext cx="5184775" cy="1143000"/>
          </a:xfrm>
        </p:spPr>
        <p:txBody>
          <a:bodyPr/>
          <a:lstStyle/>
          <a:p>
            <a:r>
              <a:rPr lang="uk-UA" sz="2400" b="1" smtClean="0">
                <a:solidFill>
                  <a:srgbClr val="006600"/>
                </a:solidFill>
              </a:rPr>
              <a:t>Розподіл часу на уроці, з урахуванням інформаційних та інтерактивних технологій:</a:t>
            </a:r>
            <a:r>
              <a:rPr lang="ru-RU" sz="2400" b="1" smtClean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2554288" cy="9731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800" dirty="0" smtClean="0"/>
              <a:t>Учнів &lt;20, </a:t>
            </a:r>
          </a:p>
          <a:p>
            <a:pPr>
              <a:buFont typeface="Arial" charset="0"/>
              <a:buNone/>
            </a:pPr>
            <a:r>
              <a:rPr lang="uk-UA" sz="2800" dirty="0" smtClean="0"/>
              <a:t>але  &gt;10</a:t>
            </a:r>
            <a:endParaRPr lang="ru-RU" sz="2800" dirty="0" smtClean="0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513" y="1628775"/>
            <a:ext cx="5400675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5387975"/>
            <a:ext cx="216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950" y="2708275"/>
            <a:ext cx="2052638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16238" y="5373688"/>
            <a:ext cx="15113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76825" y="5124450"/>
            <a:ext cx="17335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b="1" dirty="0" smtClean="0"/>
              <a:t>Передача досвіду творчої групи вчителів СШ №304 вчителям шкіл району, які розпочали викладання курсу </a:t>
            </a:r>
            <a:r>
              <a:rPr lang="uk-UA" sz="1800" b="1" dirty="0" err="1" smtClean="0"/>
              <a:t>“Комп</a:t>
            </a:r>
            <a:r>
              <a:rPr lang="en-US" sz="1800" b="1" dirty="0" smtClean="0"/>
              <a:t>’</a:t>
            </a:r>
            <a:r>
              <a:rPr lang="uk-UA" sz="1800" b="1" dirty="0" err="1" smtClean="0"/>
              <a:t>ютерна</a:t>
            </a:r>
            <a:r>
              <a:rPr lang="uk-UA" sz="1800" b="1" dirty="0" smtClean="0"/>
              <a:t> азбука “ та </a:t>
            </a:r>
            <a:r>
              <a:rPr lang="uk-UA" sz="1800" b="1" dirty="0" err="1" smtClean="0"/>
              <a:t>“Сходинки</a:t>
            </a:r>
            <a:r>
              <a:rPr lang="uk-UA" sz="1800" b="1" dirty="0" smtClean="0"/>
              <a:t> до </a:t>
            </a:r>
            <a:r>
              <a:rPr lang="uk-UA" sz="1800" b="1" dirty="0" err="1" smtClean="0"/>
              <a:t>інформатики”</a:t>
            </a:r>
            <a:endParaRPr lang="uk-UA" sz="1800" dirty="0"/>
          </a:p>
        </p:txBody>
      </p:sp>
      <p:pic>
        <p:nvPicPr>
          <p:cNvPr id="4" name="Picture 8" descr="ger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Изображение 03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11560" y="1916832"/>
            <a:ext cx="3164012" cy="2376264"/>
          </a:xfrm>
          <a:noFill/>
        </p:spPr>
      </p:pic>
      <p:pic>
        <p:nvPicPr>
          <p:cNvPr id="7" name="Picture 4" descr="Изображение 03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555776" y="3824288"/>
            <a:ext cx="4038600" cy="3033712"/>
          </a:xfrm>
          <a:prstGeom prst="rect">
            <a:avLst/>
          </a:prstGeom>
          <a:noFill/>
        </p:spPr>
      </p:pic>
      <p:pic>
        <p:nvPicPr>
          <p:cNvPr id="6" name="Picture 4" descr="Изображение 03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788024" y="1700807"/>
            <a:ext cx="3750567" cy="28173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b="1" smtClean="0"/>
              <a:t>Державний стандарт початкової загальної освіти </a:t>
            </a:r>
            <a:br>
              <a:rPr lang="uk-UA" sz="2800" b="1" smtClean="0"/>
            </a:br>
            <a:r>
              <a:rPr lang="uk-UA" sz="1800" b="1" smtClean="0"/>
              <a:t>(затверджений постановою Кабінету Міністрів України від 20 квітня 2011 р. №462</a:t>
            </a:r>
            <a:r>
              <a:rPr lang="ru-RU" sz="1800" smtClean="0"/>
              <a:t> </a:t>
            </a:r>
            <a:r>
              <a:rPr lang="uk-UA" sz="1800" b="1" smtClean="0"/>
              <a:t>)</a:t>
            </a:r>
            <a:endParaRPr lang="ru-RU" sz="1800" b="1" smtClean="0"/>
          </a:p>
        </p:txBody>
      </p:sp>
      <p:graphicFrame>
        <p:nvGraphicFramePr>
          <p:cNvPr id="7515" name="Group 347"/>
          <p:cNvGraphicFramePr>
            <a:graphicFrameLocks noGrp="1"/>
          </p:cNvGraphicFramePr>
          <p:nvPr>
            <p:ph idx="1"/>
          </p:nvPr>
        </p:nvGraphicFramePr>
        <p:xfrm>
          <a:off x="755650" y="2708275"/>
          <a:ext cx="7772400" cy="3688080"/>
        </p:xfrm>
        <a:graphic>
          <a:graphicData uri="http://schemas.openxmlformats.org/drawingml/2006/table">
            <a:tbl>
              <a:tblPr/>
              <a:tblGrid>
                <a:gridCol w="3001963"/>
                <a:gridCol w="1011237"/>
                <a:gridCol w="1012825"/>
                <a:gridCol w="866775"/>
                <a:gridCol w="866775"/>
                <a:gridCol w="1012825"/>
              </a:tblGrid>
              <a:tr h="16033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Найменування освітньої галузі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Кількість годин у класах на тиждень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разом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Інваріантна складова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Мови і літератури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Математика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Природознавство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Суспільствознавство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Здоров’я і фізична культура*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Технології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Мистецтво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3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Усього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52" name="Rectangle 348"/>
          <p:cNvSpPr>
            <a:spLocks noChangeArrowheads="1"/>
          </p:cNvSpPr>
          <p:nvPr/>
        </p:nvSpPr>
        <p:spPr bwMode="auto">
          <a:xfrm>
            <a:off x="827088" y="1557338"/>
            <a:ext cx="76327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uk-UA" sz="1600"/>
              <a:t>Додаток 1 </a:t>
            </a:r>
            <a:br>
              <a:rPr lang="uk-UA" sz="1600"/>
            </a:br>
            <a:r>
              <a:rPr lang="uk-UA" sz="1600"/>
              <a:t>до Державного стандарту </a:t>
            </a:r>
            <a:endParaRPr lang="ru-RU" sz="1600"/>
          </a:p>
          <a:p>
            <a:pPr algn="ctr"/>
            <a:r>
              <a:rPr lang="uk-UA" sz="1600" b="1"/>
              <a:t>БАЗОВИЙ</a:t>
            </a:r>
            <a:br>
              <a:rPr lang="uk-UA" sz="1600" b="1"/>
            </a:br>
            <a:r>
              <a:rPr lang="uk-UA" sz="1600" b="1"/>
              <a:t>навчальний план</a:t>
            </a:r>
            <a:r>
              <a:rPr lang="uk-UA" sz="1600"/>
              <a:t> </a:t>
            </a:r>
          </a:p>
        </p:txBody>
      </p:sp>
      <p:pic>
        <p:nvPicPr>
          <p:cNvPr id="5" name="Picture 8" descr="ger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4"/>
          <p:cNvSpPr>
            <a:spLocks noChangeArrowheads="1"/>
          </p:cNvSpPr>
          <p:nvPr/>
        </p:nvSpPr>
        <p:spPr bwMode="auto">
          <a:xfrm>
            <a:off x="900113" y="123825"/>
            <a:ext cx="7921625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uk-UA" sz="1600"/>
              <a:t>Додаток 2 </a:t>
            </a:r>
            <a:br>
              <a:rPr lang="uk-UA" sz="1600"/>
            </a:br>
            <a:r>
              <a:rPr lang="uk-UA" sz="1600"/>
              <a:t>до Державного стандарту </a:t>
            </a:r>
            <a:endParaRPr lang="ru-RU" sz="1600"/>
          </a:p>
          <a:p>
            <a:pPr algn="ctr"/>
            <a:r>
              <a:rPr lang="ru-RU" b="1"/>
              <a:t>ДЕРЖАВНІ ВИМОГИ </a:t>
            </a:r>
            <a:br>
              <a:rPr lang="ru-RU" b="1"/>
            </a:br>
            <a:r>
              <a:rPr lang="ru-RU" b="1"/>
              <a:t>до рівня загальноосвітньої підготовки учнів</a:t>
            </a:r>
          </a:p>
          <a:p>
            <a:pPr algn="ctr"/>
            <a:r>
              <a:rPr lang="uk-UA" b="1">
                <a:solidFill>
                  <a:schemeClr val="folHlink"/>
                </a:solidFill>
              </a:rPr>
              <a:t>Освітня галузь “Технології”</a:t>
            </a:r>
            <a:endParaRPr lang="uk-UA" sz="1600">
              <a:solidFill>
                <a:schemeClr val="folHlink"/>
              </a:solidFill>
            </a:endParaRPr>
          </a:p>
        </p:txBody>
      </p:sp>
      <p:graphicFrame>
        <p:nvGraphicFramePr>
          <p:cNvPr id="9392" name="Group 176"/>
          <p:cNvGraphicFramePr>
            <a:graphicFrameLocks noGrp="1"/>
          </p:cNvGraphicFramePr>
          <p:nvPr>
            <p:ph idx="1"/>
          </p:nvPr>
        </p:nvGraphicFramePr>
        <p:xfrm>
          <a:off x="395288" y="1844675"/>
          <a:ext cx="8559800" cy="4744086"/>
        </p:xfrm>
        <a:graphic>
          <a:graphicData uri="http://schemas.openxmlformats.org/drawingml/2006/table">
            <a:tbl>
              <a:tblPr/>
              <a:tblGrid>
                <a:gridCol w="1984375"/>
                <a:gridCol w="1243012"/>
                <a:gridCol w="5332413"/>
              </a:tblGrid>
              <a:tr h="3635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Зміст початкової загальної освіти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Державні вимоги до рівня </a:t>
                      </a:r>
                      <a:b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загальноосвітньої підготовки учнів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Ознайомлення з інформаційно-комунікаційними технологіями (ІКТ)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8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Комп’ютер та його можливості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мати уявлення про можливості комп’ютерів, види діяльності, в яких використовується комп’ютер, основні частини комп’ютера та їх призначення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6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Інформація та інформаційні процеси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мати уявлення про те, як людина сприймає інформацію, збирає її, зберігає, опрацьовує, передає та використовує, а також про об’єкти та їх властивості, називає приклади властивостей конкретних об’єктів та значення таких властивостей  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3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Використання комп’ютера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уміти вмикати та вимикати комп’ютер, вибирати об’єкти та переміщувати їх з використанням миші, відкривати та закривати вікна, запускати програму на виконання та закінчувати роботу програми, використовувати елементи керування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Комунікаційні технології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мати уявлення про Інтернет, основні послуги, уміти здійснювати простий пошук інформації, отримувати та надсилати електронні листи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8" descr="ger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00113" y="303213"/>
            <a:ext cx="7921625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uk-UA"/>
              <a:t>Додаток 1</a:t>
            </a:r>
          </a:p>
          <a:p>
            <a:pPr algn="r"/>
            <a:r>
              <a:rPr lang="uk-UA"/>
              <a:t>до наказу МОНмолодьспорт</a:t>
            </a:r>
          </a:p>
          <a:p>
            <a:pPr algn="r"/>
            <a:r>
              <a:rPr lang="uk-UA"/>
              <a:t>від 10.06.2011  № 572</a:t>
            </a:r>
            <a:endParaRPr lang="ru-RU" sz="1600"/>
          </a:p>
          <a:p>
            <a:pPr algn="ctr"/>
            <a:r>
              <a:rPr lang="uk-UA" sz="2000" b="1">
                <a:solidFill>
                  <a:schemeClr val="folHlink"/>
                </a:solidFill>
              </a:rPr>
              <a:t>Типовий навчальний план</a:t>
            </a:r>
          </a:p>
          <a:p>
            <a:pPr algn="ctr"/>
            <a:r>
              <a:rPr lang="uk-UA" sz="2000" b="1">
                <a:solidFill>
                  <a:schemeClr val="folHlink"/>
                </a:solidFill>
              </a:rPr>
              <a:t>початкової школи з українською мовою навчання</a:t>
            </a:r>
          </a:p>
        </p:txBody>
      </p:sp>
      <p:sp>
        <p:nvSpPr>
          <p:cNvPr id="9219" name="Line 570"/>
          <p:cNvSpPr>
            <a:spLocks noChangeShapeType="1"/>
          </p:cNvSpPr>
          <p:nvPr/>
        </p:nvSpPr>
        <p:spPr bwMode="auto">
          <a:xfrm>
            <a:off x="3390900" y="20891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220" name="Line 1388"/>
          <p:cNvSpPr>
            <a:spLocks noChangeShapeType="1"/>
          </p:cNvSpPr>
          <p:nvPr/>
        </p:nvSpPr>
        <p:spPr bwMode="auto">
          <a:xfrm>
            <a:off x="3390900" y="20891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sp>
        <p:nvSpPr>
          <p:cNvPr id="9221" name="Line 2204"/>
          <p:cNvSpPr>
            <a:spLocks noChangeShapeType="1"/>
          </p:cNvSpPr>
          <p:nvPr/>
        </p:nvSpPr>
        <p:spPr bwMode="auto">
          <a:xfrm>
            <a:off x="3390900" y="20891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uk-UA"/>
          </a:p>
        </p:txBody>
      </p:sp>
      <p:graphicFrame>
        <p:nvGraphicFramePr>
          <p:cNvPr id="12830" name="Group 2590"/>
          <p:cNvGraphicFramePr>
            <a:graphicFrameLocks noGrp="1"/>
          </p:cNvGraphicFramePr>
          <p:nvPr/>
        </p:nvGraphicFramePr>
        <p:xfrm>
          <a:off x="1042988" y="2276475"/>
          <a:ext cx="7048817" cy="2843530"/>
        </p:xfrm>
        <a:graphic>
          <a:graphicData uri="http://schemas.openxmlformats.org/drawingml/2006/table">
            <a:tbl>
              <a:tblPr/>
              <a:tblGrid>
                <a:gridCol w="1584325"/>
                <a:gridCol w="2308225"/>
                <a:gridCol w="538162"/>
                <a:gridCol w="539750"/>
                <a:gridCol w="539750"/>
                <a:gridCol w="573088"/>
                <a:gridCol w="757237"/>
                <a:gridCol w="208280"/>
              </a:tblGrid>
              <a:tr h="279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Освітні галузі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Навчальні предмети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годин на тиждень у класах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Технології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Трудове навчання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Сходинки до інформатики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8" descr="ger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uk-UA" sz="2800" b="1" smtClean="0"/>
              <a:t>Навчально-методичне забезпечення курсу з 2013-2014 н.р.</a:t>
            </a:r>
            <a:endParaRPr lang="ru-RU" sz="28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017713"/>
            <a:ext cx="84963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400" dirty="0" smtClean="0">
                <a:solidFill>
                  <a:srgbClr val="FF0000"/>
                </a:solidFill>
              </a:rPr>
              <a:t>Навчальна програма «Сходинки до інформатики»</a:t>
            </a:r>
            <a:r>
              <a:rPr lang="uk-UA" sz="2400" dirty="0" smtClean="0"/>
              <a:t>  для 2-4 класів загальноосвітніх навчальних закладів (автори: Н.В. Морзе, Г.В. </a:t>
            </a:r>
            <a:r>
              <a:rPr lang="uk-UA" sz="2400" dirty="0" err="1" smtClean="0"/>
              <a:t>Ломаковська</a:t>
            </a:r>
            <a:r>
              <a:rPr lang="uk-UA" sz="2400" dirty="0" smtClean="0"/>
              <a:t>, Г.О. </a:t>
            </a:r>
            <a:r>
              <a:rPr lang="uk-UA" sz="2400" dirty="0" err="1" smtClean="0"/>
              <a:t>Проценко</a:t>
            </a:r>
            <a:r>
              <a:rPr lang="uk-UA" sz="2400" dirty="0" smtClean="0"/>
              <a:t>,  О.В. Коршунова, Й.Я. </a:t>
            </a:r>
            <a:r>
              <a:rPr lang="uk-UA" sz="2400" dirty="0" err="1" smtClean="0"/>
              <a:t>Ривкінд</a:t>
            </a:r>
            <a:r>
              <a:rPr lang="uk-UA" sz="2400" dirty="0" smtClean="0"/>
              <a:t>, Ф.М. </a:t>
            </a:r>
            <a:r>
              <a:rPr lang="uk-UA" sz="2400" dirty="0" err="1" smtClean="0"/>
              <a:t>Рівкінд</a:t>
            </a:r>
            <a:r>
              <a:rPr lang="uk-UA" sz="2400" dirty="0" smtClean="0"/>
              <a:t>). </a:t>
            </a:r>
            <a:endParaRPr lang="ru-RU" sz="1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folHlink"/>
                </a:solidFill>
              </a:rPr>
              <a:t>	</a:t>
            </a:r>
            <a:r>
              <a:rPr lang="uk-UA" sz="1800" dirty="0" smtClean="0">
                <a:solidFill>
                  <a:schemeClr val="folHlink"/>
                </a:solidFill>
              </a:rPr>
              <a:t>Програму розміщено: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1400" dirty="0" smtClean="0">
                <a:solidFill>
                  <a:schemeClr val="folHlink"/>
                </a:solidFill>
              </a:rPr>
              <a:t>в журналі «Інформатика та інформаційні технології в навчальних закладах», №4-5, 2011 р. 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1400" dirty="0" smtClean="0">
                <a:solidFill>
                  <a:schemeClr val="folHlink"/>
                </a:solidFill>
              </a:rPr>
              <a:t>на сайті МОНУ: </a:t>
            </a:r>
            <a:r>
              <a:rPr lang="en-US" sz="1400" dirty="0" smtClean="0">
                <a:solidFill>
                  <a:schemeClr val="folHlink"/>
                </a:solidFill>
                <a:hlinkClick r:id="rId2"/>
              </a:rPr>
              <a:t>http</a:t>
            </a:r>
            <a:r>
              <a:rPr lang="uk-UA" sz="1400" dirty="0" smtClean="0">
                <a:solidFill>
                  <a:schemeClr val="folHlink"/>
                </a:solidFill>
                <a:hlinkClick r:id="rId2"/>
              </a:rPr>
              <a:t>://</a:t>
            </a:r>
            <a:r>
              <a:rPr lang="en-US" sz="1400" dirty="0" err="1" smtClean="0">
                <a:solidFill>
                  <a:schemeClr val="folHlink"/>
                </a:solidFill>
                <a:hlinkClick r:id="rId2"/>
              </a:rPr>
              <a:t>mon</a:t>
            </a:r>
            <a:r>
              <a:rPr lang="uk-UA" sz="1400" dirty="0" smtClean="0">
                <a:solidFill>
                  <a:schemeClr val="folHlink"/>
                </a:solidFill>
                <a:hlinkClick r:id="rId2"/>
              </a:rPr>
              <a:t>.</a:t>
            </a:r>
            <a:r>
              <a:rPr lang="en-US" sz="1400" dirty="0" err="1" smtClean="0">
                <a:solidFill>
                  <a:schemeClr val="folHlink"/>
                </a:solidFill>
                <a:hlinkClick r:id="rId2"/>
              </a:rPr>
              <a:t>gov</a:t>
            </a:r>
            <a:r>
              <a:rPr lang="uk-UA" sz="1400" dirty="0" smtClean="0">
                <a:solidFill>
                  <a:schemeClr val="folHlink"/>
                </a:solidFill>
                <a:hlinkClick r:id="rId2"/>
              </a:rPr>
              <a:t>.</a:t>
            </a:r>
            <a:r>
              <a:rPr lang="en-US" sz="1400" dirty="0" err="1" smtClean="0">
                <a:solidFill>
                  <a:schemeClr val="folHlink"/>
                </a:solidFill>
                <a:hlinkClick r:id="rId2"/>
              </a:rPr>
              <a:t>ua</a:t>
            </a:r>
            <a:r>
              <a:rPr lang="uk-UA" sz="1400" dirty="0" smtClean="0">
                <a:solidFill>
                  <a:schemeClr val="folHlink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uk-UA" sz="1400" dirty="0" smtClean="0">
                <a:solidFill>
                  <a:schemeClr val="folHlink"/>
                </a:solidFill>
              </a:rPr>
              <a:t>на сайті центра ІТ ЛОІППО: </a:t>
            </a:r>
            <a:r>
              <a:rPr lang="uk-UA" sz="1400" dirty="0" smtClean="0">
                <a:solidFill>
                  <a:schemeClr val="folHlink"/>
                </a:solidFill>
                <a:hlinkClick r:id="rId3"/>
              </a:rPr>
              <a:t>http://</a:t>
            </a:r>
            <a:r>
              <a:rPr lang="en-US" sz="1400" dirty="0" err="1" smtClean="0">
                <a:solidFill>
                  <a:schemeClr val="folHlink"/>
                </a:solidFill>
                <a:hlinkClick r:id="rId3"/>
              </a:rPr>
              <a:t>itloippo</a:t>
            </a:r>
            <a:r>
              <a:rPr lang="uk-UA" sz="1400" dirty="0" smtClean="0">
                <a:solidFill>
                  <a:schemeClr val="folHlink"/>
                </a:solidFill>
                <a:hlinkClick r:id="rId3"/>
              </a:rPr>
              <a:t>.</a:t>
            </a:r>
            <a:r>
              <a:rPr lang="en-US" sz="1400" dirty="0" smtClean="0">
                <a:solidFill>
                  <a:schemeClr val="folHlink"/>
                </a:solidFill>
                <a:hlinkClick r:id="rId3"/>
              </a:rPr>
              <a:t>com</a:t>
            </a:r>
            <a:r>
              <a:rPr lang="uk-UA" sz="1400" dirty="0" smtClean="0">
                <a:solidFill>
                  <a:schemeClr val="folHlink"/>
                </a:solidFill>
              </a:rPr>
              <a:t> </a:t>
            </a:r>
            <a:r>
              <a:rPr lang="ru-RU" sz="1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uk-UA" sz="2400" dirty="0" smtClean="0"/>
              <a:t>Курс розрахований на 105 годин із розрахунку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400" dirty="0" smtClean="0"/>
              <a:t>	1 </a:t>
            </a:r>
            <a:r>
              <a:rPr lang="uk-UA" sz="2400" dirty="0" err="1" smtClean="0"/>
              <a:t>год</a:t>
            </a:r>
            <a:r>
              <a:rPr lang="uk-UA" sz="2400" dirty="0" smtClean="0"/>
              <a:t>/тиждень (35 годин на рік) за рахунок годин інваріантної складової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	</a:t>
            </a:r>
          </a:p>
        </p:txBody>
      </p:sp>
      <p:pic>
        <p:nvPicPr>
          <p:cNvPr id="4" name="Picture 8" descr="ger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836613"/>
            <a:ext cx="7793037" cy="911225"/>
          </a:xfrm>
        </p:spPr>
        <p:txBody>
          <a:bodyPr/>
          <a:lstStyle/>
          <a:p>
            <a:pPr eaLnBrk="1" hangingPunct="1"/>
            <a:r>
              <a:rPr lang="uk-UA" sz="2800" b="1" smtClean="0"/>
              <a:t>Зміст навчальної програми </a:t>
            </a:r>
            <a:br>
              <a:rPr lang="uk-UA" sz="2800" b="1" smtClean="0"/>
            </a:br>
            <a:r>
              <a:rPr lang="uk-UA" sz="2000" smtClean="0"/>
              <a:t>«Сходинки до інформатики»  для 2-4 класів</a:t>
            </a:r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mtClean="0"/>
              <a:t>Мета і завдання навчального курсу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Ключова та предметна ІКТ -компетентність навчального курсу</a:t>
            </a:r>
          </a:p>
          <a:p>
            <a:pPr eaLnBrk="1" hangingPunct="1">
              <a:lnSpc>
                <a:spcPct val="90000"/>
              </a:lnSpc>
            </a:pPr>
            <a:r>
              <a:rPr lang="uk-UA" smtClean="0"/>
              <a:t>Структура навчальної програми</a:t>
            </a:r>
          </a:p>
          <a:p>
            <a:pPr lvl="1" eaLnBrk="1" hangingPunct="1">
              <a:lnSpc>
                <a:spcPct val="90000"/>
              </a:lnSpc>
            </a:pPr>
            <a:r>
              <a:rPr lang="uk-UA" sz="2400" i="1" smtClean="0"/>
              <a:t>Комп’ютер та його складові</a:t>
            </a:r>
            <a:r>
              <a:rPr lang="uk-UA" sz="2400" b="1" i="1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uk-UA" sz="2400" i="1" smtClean="0"/>
              <a:t>Інформація та інформаційні процеси</a:t>
            </a:r>
            <a:r>
              <a:rPr lang="uk-UA" sz="2400" b="1" i="1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uk-UA" sz="2400" i="1" smtClean="0"/>
              <a:t>Використання інформаційних технологій</a:t>
            </a:r>
            <a:r>
              <a:rPr lang="uk-UA" sz="2400" b="1" i="1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uk-UA" sz="2400" i="1" smtClean="0"/>
              <a:t>Алгоритми і виконавці </a:t>
            </a:r>
          </a:p>
          <a:p>
            <a:pPr lvl="1" eaLnBrk="1" hangingPunct="1">
              <a:lnSpc>
                <a:spcPct val="90000"/>
              </a:lnSpc>
            </a:pPr>
            <a:r>
              <a:rPr lang="uk-UA" sz="2400" i="1" smtClean="0"/>
              <a:t>Комунікаційні технології</a:t>
            </a:r>
            <a:r>
              <a:rPr lang="ru-RU" sz="2400" smtClean="0"/>
              <a:t> </a:t>
            </a:r>
            <a:endParaRPr lang="uk-UA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  <p:sp>
        <p:nvSpPr>
          <p:cNvPr id="1126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2636838"/>
            <a:ext cx="288925" cy="360362"/>
          </a:xfrm>
          <a:prstGeom prst="actionButtonInformatio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1269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2133600"/>
            <a:ext cx="288925" cy="360363"/>
          </a:xfrm>
          <a:prstGeom prst="actionButtonInformation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pic>
        <p:nvPicPr>
          <p:cNvPr id="6" name="Picture 8" descr="ger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504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549275"/>
            <a:ext cx="7793038" cy="1127125"/>
          </a:xfrm>
        </p:spPr>
        <p:txBody>
          <a:bodyPr/>
          <a:lstStyle/>
          <a:p>
            <a:r>
              <a:rPr lang="uk-UA" sz="2800" b="1" smtClean="0"/>
              <a:t>Мета і завдання навчального курсу «Сходинки до інформатики”</a:t>
            </a:r>
            <a:endParaRPr lang="ru-RU" sz="28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559800" cy="4679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smtClean="0">
                <a:solidFill>
                  <a:srgbClr val="0000FF"/>
                </a:solidFill>
              </a:rPr>
              <a:t>Мета</a:t>
            </a:r>
            <a:r>
              <a:rPr lang="ru-RU" sz="1900" smtClean="0"/>
              <a:t> - формування і розвиток в учнів інформаційно-комунікаційної компетентності та ключових компетентностей для реалізації їх творчого потенціалу і соціалізації у суспільстві.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900" b="1" smtClean="0">
                <a:solidFill>
                  <a:srgbClr val="0000FF"/>
                </a:solidFill>
              </a:rPr>
              <a:t>Завдання</a:t>
            </a:r>
            <a:r>
              <a:rPr lang="uk-UA" sz="1900" b="1" smtClean="0"/>
              <a:t> -</a:t>
            </a:r>
            <a:r>
              <a:rPr lang="uk-UA" sz="1900" smtClean="0"/>
              <a:t> формування в учнів молодшого шкільного віку:</a:t>
            </a:r>
          </a:p>
          <a:p>
            <a:pPr>
              <a:lnSpc>
                <a:spcPct val="80000"/>
              </a:lnSpc>
            </a:pPr>
            <a:r>
              <a:rPr lang="uk-UA" sz="1900" smtClean="0"/>
              <a:t>початкових уявлень про базові поняття інформатики </a:t>
            </a:r>
            <a:r>
              <a:rPr lang="uk-UA" sz="1900" smtClean="0">
                <a:solidFill>
                  <a:srgbClr val="0000FF"/>
                </a:solidFill>
              </a:rPr>
              <a:t>(повідомлення, інформація та дані, інформаційні процеси, комп’ютер та інші пристрої, що використовуються для роботи з повідомленнями та даними, сфери їх застосування у житті сучасної людини в інформаційному суспільстві)</a:t>
            </a:r>
            <a:r>
              <a:rPr lang="uk-UA" sz="1900" smtClean="0"/>
              <a:t> </a:t>
            </a:r>
          </a:p>
          <a:p>
            <a:pPr>
              <a:lnSpc>
                <a:spcPct val="80000"/>
              </a:lnSpc>
            </a:pPr>
            <a:r>
              <a:rPr lang="uk-UA" sz="1900" smtClean="0"/>
              <a:t>початкових навичок знаходити, використовувати, створювати та поширювати повідомлення та дані, застосовуючи для цього засоби інформаційно-комунікаційних технологій (ІКТ) </a:t>
            </a:r>
            <a:r>
              <a:rPr lang="uk-UA" sz="1900" smtClean="0">
                <a:solidFill>
                  <a:srgbClr val="0000FF"/>
                </a:solidFill>
              </a:rPr>
              <a:t>(створювати графічні зображення, комп’ютерні презентації, текстові документи, шукати інформацію в мережі Інтернет, користуватися електронною поштою та ін.)</a:t>
            </a:r>
            <a:r>
              <a:rPr lang="uk-UA" sz="1900" smtClean="0"/>
              <a:t> </a:t>
            </a:r>
          </a:p>
          <a:p>
            <a:pPr>
              <a:lnSpc>
                <a:spcPct val="80000"/>
              </a:lnSpc>
            </a:pPr>
            <a:r>
              <a:rPr lang="uk-UA" sz="1900" smtClean="0">
                <a:solidFill>
                  <a:srgbClr val="0000FF"/>
                </a:solidFill>
              </a:rPr>
              <a:t>алгоритмічного, логічного та</a:t>
            </a:r>
            <a:r>
              <a:rPr lang="ru-RU" sz="1900" smtClean="0">
                <a:solidFill>
                  <a:srgbClr val="0000FF"/>
                </a:solidFill>
              </a:rPr>
              <a:t> критичного </a:t>
            </a:r>
            <a:r>
              <a:rPr lang="uk-UA" sz="1900" smtClean="0">
                <a:solidFill>
                  <a:srgbClr val="0000FF"/>
                </a:solidFill>
              </a:rPr>
              <a:t>мислення</a:t>
            </a:r>
          </a:p>
          <a:p>
            <a:pPr>
              <a:lnSpc>
                <a:spcPct val="80000"/>
              </a:lnSpc>
            </a:pPr>
            <a:r>
              <a:rPr lang="uk-UA" sz="1900" smtClean="0">
                <a:solidFill>
                  <a:srgbClr val="0000FF"/>
                </a:solidFill>
              </a:rPr>
              <a:t>початкових уявлень та навичок роботи  з різними програмними засобами підтримки вивчення інших предметів</a:t>
            </a:r>
            <a:r>
              <a:rPr lang="uk-UA" sz="1900" smtClean="0"/>
              <a:t> початкової школи, а також для розв’язування практичних завдань з цих предметів </a:t>
            </a:r>
            <a:endParaRPr lang="ru-RU" sz="1900" smtClean="0"/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3608" y="404664"/>
            <a:ext cx="288925" cy="287337"/>
          </a:xfrm>
          <a:prstGeom prst="actionButtonReturn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pic>
        <p:nvPicPr>
          <p:cNvPr id="5" name="Picture 8" descr="ger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854653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591</TotalTime>
  <Words>1438</Words>
  <Application>Microsoft Office PowerPoint</Application>
  <PresentationFormat>Экран (4:3)</PresentationFormat>
  <Paragraphs>236</Paragraphs>
  <Slides>20</Slides>
  <Notes>1</Notes>
  <HiddenSlides>6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Tahoma</vt:lpstr>
      <vt:lpstr>Arial</vt:lpstr>
      <vt:lpstr>Wingdings</vt:lpstr>
      <vt:lpstr>Garamond</vt:lpstr>
      <vt:lpstr>Times New Roman</vt:lpstr>
      <vt:lpstr>Arial Narrow</vt:lpstr>
      <vt:lpstr>Палитра</vt:lpstr>
      <vt:lpstr>Течение</vt:lpstr>
      <vt:lpstr>Тема Office</vt:lpstr>
      <vt:lpstr>Управління освіти Святошинської районної у  м. Києві державної адміністрації </vt:lpstr>
      <vt:lpstr>Впровадження інформаційних технологій в початковій школі СШ №304  з 2007 року – 6 років досвіду</vt:lpstr>
      <vt:lpstr>Передача досвіду творчої групи вчителів СШ №304 вчителям шкіл району, які розпочали викладання курсу “Комп’ютерна азбука “ та “Сходинки до інформатики”</vt:lpstr>
      <vt:lpstr>Державний стандарт початкової загальної освіти  (затверджений постановою Кабінету Міністрів України від 20 квітня 2011 р. №462 )</vt:lpstr>
      <vt:lpstr>Слайд 5</vt:lpstr>
      <vt:lpstr>Слайд 6</vt:lpstr>
      <vt:lpstr>Навчально-методичне забезпечення курсу з 2013-2014 н.р.</vt:lpstr>
      <vt:lpstr>Зміст навчальної програми  «Сходинки до інформатики»  для 2-4 класів</vt:lpstr>
      <vt:lpstr>Мета і завдання навчального курсу «Сходинки до інформатики”</vt:lpstr>
      <vt:lpstr>Ключова та предметна ІКТ -компетентність навчального курсу</vt:lpstr>
      <vt:lpstr>Предметна ІКТ-компетентність</vt:lpstr>
      <vt:lpstr>Зміст навчальної програми  «Сходинки до інформатики»  для 2-4 класів</vt:lpstr>
      <vt:lpstr>Слайд 13</vt:lpstr>
      <vt:lpstr>Характеристика умов навчання</vt:lpstr>
      <vt:lpstr>Характеристика умов навчання</vt:lpstr>
      <vt:lpstr>Характеристика умов навчання</vt:lpstr>
      <vt:lpstr>Навчально-методичне забезпечення курсу з 2013-2014 н.р.</vt:lpstr>
      <vt:lpstr>Технічне забезпечення курсу «Сходинки до інформатики» </vt:lpstr>
      <vt:lpstr>“Сходинки до інформатики” 2-4 кл.   (авт. Ривкінд Й.Я., Рівкінд Ф.М., Колесников С.Я., Ломаковська Г.В.) сайт: dvsvit.com.ua</vt:lpstr>
      <vt:lpstr>Розподіл часу на уроці, з урахуванням інформаційних та інтерактивних технологій: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вчителів до викладання курсу «Сходинки до інформатики»  за новим Державним стандартом початкової загальної освіти</dc:title>
  <dc:creator>Tanya</dc:creator>
  <cp:lastModifiedBy>Sand</cp:lastModifiedBy>
  <cp:revision>40</cp:revision>
  <dcterms:created xsi:type="dcterms:W3CDTF">2012-09-11T05:53:39Z</dcterms:created>
  <dcterms:modified xsi:type="dcterms:W3CDTF">2013-02-04T16:19:53Z</dcterms:modified>
</cp:coreProperties>
</file>