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2" r:id="rId42"/>
    <p:sldId id="296" r:id="rId43"/>
    <p:sldId id="303" r:id="rId44"/>
    <p:sldId id="297" r:id="rId45"/>
    <p:sldId id="298" r:id="rId46"/>
    <p:sldId id="299" r:id="rId47"/>
    <p:sldId id="300" r:id="rId48"/>
    <p:sldId id="301" r:id="rId49"/>
    <p:sldId id="304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88" d="100"/>
          <a:sy n="88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4189-7569-45E2-8475-D2CB2D134910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018B-29E9-499A-9A09-FEC781CB6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4189-7569-45E2-8475-D2CB2D134910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018B-29E9-499A-9A09-FEC781CB6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4189-7569-45E2-8475-D2CB2D134910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018B-29E9-499A-9A09-FEC781CB6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4189-7569-45E2-8475-D2CB2D134910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018B-29E9-499A-9A09-FEC781CB6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4189-7569-45E2-8475-D2CB2D134910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018B-29E9-499A-9A09-FEC781CB6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4189-7569-45E2-8475-D2CB2D134910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018B-29E9-499A-9A09-FEC781CB6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4189-7569-45E2-8475-D2CB2D134910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018B-29E9-499A-9A09-FEC781CB6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4189-7569-45E2-8475-D2CB2D134910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018B-29E9-499A-9A09-FEC781CB6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4189-7569-45E2-8475-D2CB2D134910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018B-29E9-499A-9A09-FEC781CB6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4189-7569-45E2-8475-D2CB2D134910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018B-29E9-499A-9A09-FEC781CB6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4189-7569-45E2-8475-D2CB2D134910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F5018B-29E9-499A-9A09-FEC781CB63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FE4189-7569-45E2-8475-D2CB2D134910}" type="datetimeFigureOut">
              <a:rPr lang="ru-RU" smtClean="0"/>
              <a:pPr/>
              <a:t>06.06.2011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F5018B-29E9-499A-9A09-FEC781CB63C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Періодична система хімічних елементів </a:t>
            </a:r>
            <a:br>
              <a:rPr lang="uk-UA" dirty="0" smtClean="0"/>
            </a:br>
            <a:r>
              <a:rPr lang="uk-UA" dirty="0" smtClean="0"/>
              <a:t>Д.І. Менделєєва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85776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Хімічний турнір, 8-9 класи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Untitled-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3071810"/>
            <a:ext cx="1652096" cy="3648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Як називаються елементи </a:t>
            </a:r>
            <a:br>
              <a:rPr lang="uk-UA" dirty="0" smtClean="0"/>
            </a:br>
            <a:r>
              <a:rPr lang="uk-UA" dirty="0" smtClean="0"/>
              <a:t>7 групи, підгрупа А?</a:t>
            </a:r>
            <a:endParaRPr lang="ru-RU" dirty="0"/>
          </a:p>
        </p:txBody>
      </p:sp>
      <p:pic>
        <p:nvPicPr>
          <p:cNvPr id="4" name="Содержимое 3" descr="Груп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1121244">
            <a:off x="3608298" y="2184507"/>
            <a:ext cx="2282326" cy="417032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Скільки малих та великих періодів у періодичній системі хімічних елементів?</a:t>
            </a:r>
            <a:endParaRPr lang="ru-RU" dirty="0"/>
          </a:p>
        </p:txBody>
      </p:sp>
      <p:pic>
        <p:nvPicPr>
          <p:cNvPr id="4" name="Рисунок 3" descr="kak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643182"/>
            <a:ext cx="4857784" cy="3388304"/>
          </a:xfrm>
          <a:prstGeom prst="rect">
            <a:avLst/>
          </a:prstGeom>
        </p:spPr>
      </p:pic>
      <p:pic>
        <p:nvPicPr>
          <p:cNvPr id="6" name="Рисунок 5" descr="86e4e97c333f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2571744"/>
            <a:ext cx="3500462" cy="3351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5400" i="1" dirty="0" smtClean="0"/>
              <a:t>Як змінюється радіус атомів елементів у групі зверху вниз?</a:t>
            </a:r>
            <a:endParaRPr lang="ru-RU" sz="5400" i="1" dirty="0"/>
          </a:p>
        </p:txBody>
      </p:sp>
      <p:pic>
        <p:nvPicPr>
          <p:cNvPr id="3" name="Рисунок 2" descr="podgotovkaege_clip_image002_0002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3500438"/>
            <a:ext cx="2362200" cy="2400300"/>
          </a:xfrm>
          <a:prstGeom prst="rect">
            <a:avLst/>
          </a:prstGeom>
        </p:spPr>
      </p:pic>
      <p:pic>
        <p:nvPicPr>
          <p:cNvPr id="4" name="Рисунок 3" descr="atom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5008" y="3429000"/>
            <a:ext cx="2357454" cy="2472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Назвіть найбільш електронегативний елемент?</a:t>
            </a:r>
            <a:endParaRPr lang="ru-RU" dirty="0"/>
          </a:p>
        </p:txBody>
      </p:sp>
      <p:pic>
        <p:nvPicPr>
          <p:cNvPr id="3" name="Рисунок 2" descr="enegtren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18" y="2285992"/>
            <a:ext cx="5476900" cy="4135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Який елемент надає гемоглобіну крові людини червоного кольору?</a:t>
            </a:r>
            <a:endParaRPr lang="ru-RU" dirty="0"/>
          </a:p>
        </p:txBody>
      </p:sp>
      <p:pic>
        <p:nvPicPr>
          <p:cNvPr id="3" name="Рисунок 2" descr="08101107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00298" y="2857496"/>
            <a:ext cx="4286280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Що таке </a:t>
            </a:r>
            <a:r>
              <a:rPr lang="uk-UA" dirty="0" err="1" smtClean="0"/>
              <a:t>нуклонне</a:t>
            </a:r>
            <a:r>
              <a:rPr lang="uk-UA" dirty="0" smtClean="0"/>
              <a:t> число, і що воно показує?</a:t>
            </a:r>
            <a:endParaRPr lang="ru-RU" dirty="0"/>
          </a:p>
        </p:txBody>
      </p:sp>
      <p:pic>
        <p:nvPicPr>
          <p:cNvPr id="4" name="Рисунок 3" descr="c06dc952559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5984" y="2214554"/>
            <a:ext cx="5048272" cy="4417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Які елементи носять назви небесних тіл?</a:t>
            </a:r>
            <a:endParaRPr lang="ru-RU" dirty="0"/>
          </a:p>
        </p:txBody>
      </p:sp>
      <p:pic>
        <p:nvPicPr>
          <p:cNvPr id="3" name="Рисунок 2" descr="1700534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5984" y="2714620"/>
            <a:ext cx="47625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Які прості речовини перебувають за нормальних умов у рідкому стані?</a:t>
            </a:r>
            <a:endParaRPr lang="ru-RU" dirty="0"/>
          </a:p>
        </p:txBody>
      </p:sp>
      <p:pic>
        <p:nvPicPr>
          <p:cNvPr id="4" name="Рисунок 3" descr="Organic_Chemical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7356" y="3071810"/>
            <a:ext cx="5457825" cy="286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Який хімічний елемент, що існує в природі, має найбільшу атомну масу?</a:t>
            </a:r>
            <a:endParaRPr lang="ru-RU" dirty="0"/>
          </a:p>
        </p:txBody>
      </p:sp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3000372"/>
            <a:ext cx="1610436" cy="2848708"/>
          </a:xfrm>
          <a:prstGeom prst="rect">
            <a:avLst/>
          </a:prstGeom>
        </p:spPr>
      </p:pic>
      <p:pic>
        <p:nvPicPr>
          <p:cNvPr id="4" name="Рисунок 3" descr="Untitlesad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2786058"/>
            <a:ext cx="3429024" cy="3583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Який елемент назвали на честь острова?</a:t>
            </a:r>
            <a:endParaRPr lang="ru-RU" dirty="0"/>
          </a:p>
        </p:txBody>
      </p:sp>
      <p:pic>
        <p:nvPicPr>
          <p:cNvPr id="3" name="Рисунок 2" descr="img549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2786058"/>
            <a:ext cx="3714776" cy="3138986"/>
          </a:xfrm>
          <a:prstGeom prst="rect">
            <a:avLst/>
          </a:prstGeom>
        </p:spPr>
      </p:pic>
      <p:pic>
        <p:nvPicPr>
          <p:cNvPr id="4" name="Рисунок 3" descr="686723i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57884" y="2786058"/>
            <a:ext cx="3000396" cy="3030703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4071934" y="3714752"/>
            <a:ext cx="164307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389120"/>
          </a:xfrm>
        </p:spPr>
        <p:txBody>
          <a:bodyPr/>
          <a:lstStyle/>
          <a:p>
            <a:r>
              <a:rPr lang="uk-UA" sz="3200" b="1" u="sng" dirty="0" smtClean="0"/>
              <a:t>Мета: </a:t>
            </a:r>
            <a:r>
              <a:rPr lang="uk-UA" i="1" dirty="0" smtClean="0"/>
              <a:t>закріпити і узагальнити знання з теми </a:t>
            </a:r>
            <a:r>
              <a:rPr lang="uk-UA" i="1" dirty="0" err="1" smtClean="0"/>
              <a:t>“Періодичний</a:t>
            </a:r>
            <a:r>
              <a:rPr lang="uk-UA" i="1" dirty="0" smtClean="0"/>
              <a:t> закон і періодична система хімічних елементів Д.І. </a:t>
            </a:r>
            <a:r>
              <a:rPr lang="uk-UA" i="1" dirty="0" err="1" smtClean="0"/>
              <a:t>Менделєєва”</a:t>
            </a:r>
            <a:r>
              <a:rPr lang="uk-UA" i="1" dirty="0" smtClean="0"/>
              <a:t>; стимулювати пізнавальні діяльність, активізувати творчі можливості учнів; розвивати логічне мислення; формувати вміння працювати з додатковою літературою, почуття товариськості, вимогливості до себе і товаришів.</a:t>
            </a:r>
            <a:endParaRPr lang="ru-RU" i="1" dirty="0"/>
          </a:p>
        </p:txBody>
      </p:sp>
      <p:pic>
        <p:nvPicPr>
          <p:cNvPr id="4" name="Рисунок 3" descr="509ad26d839f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43570" y="3714752"/>
            <a:ext cx="3163394" cy="2888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i="1" u="sng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“Запитання</a:t>
            </a:r>
            <a:r>
              <a:rPr lang="uk-UA" sz="6600" b="1" i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до другої </a:t>
            </a:r>
            <a:r>
              <a:rPr lang="uk-UA" sz="6600" b="1" i="1" u="sng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команди”</a:t>
            </a:r>
            <a:endParaRPr lang="ru-RU" sz="6600" b="1" i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1b4c2a87f90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00298" y="2857496"/>
            <a:ext cx="4242825" cy="324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показує номер періоду?</a:t>
            </a:r>
            <a:endParaRPr lang="ru-RU" dirty="0"/>
          </a:p>
        </p:txBody>
      </p:sp>
      <p:pic>
        <p:nvPicPr>
          <p:cNvPr id="4" name="Содержимое 3" descr="7E07002C-4B1D-3563-B4CA-4E1DA9327FDF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2500306"/>
            <a:ext cx="8215370" cy="31869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Скільки груп у періодичній системі, на які підгрупи вони поділяються?</a:t>
            </a:r>
            <a:endParaRPr lang="ru-RU" dirty="0"/>
          </a:p>
        </p:txBody>
      </p:sp>
      <p:pic>
        <p:nvPicPr>
          <p:cNvPr id="3" name="Рисунок 2" descr="Untitled-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2857496"/>
            <a:ext cx="2366973" cy="3511443"/>
          </a:xfrm>
          <a:prstGeom prst="rect">
            <a:avLst/>
          </a:prstGeom>
        </p:spPr>
      </p:pic>
      <p:pic>
        <p:nvPicPr>
          <p:cNvPr id="6" name="Рисунок 5" descr="Untitled-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43570" y="2857496"/>
            <a:ext cx="2406319" cy="3429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До якої групи належать </a:t>
            </a:r>
            <a:br>
              <a:rPr lang="uk-UA" dirty="0" smtClean="0"/>
            </a:br>
            <a:r>
              <a:rPr lang="uk-UA" dirty="0" smtClean="0"/>
              <a:t>інертні гази?</a:t>
            </a:r>
            <a:endParaRPr lang="ru-RU" dirty="0"/>
          </a:p>
        </p:txBody>
      </p:sp>
      <p:pic>
        <p:nvPicPr>
          <p:cNvPr id="3" name="Рисунок 2" descr="07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3286124"/>
            <a:ext cx="2714644" cy="2035983"/>
          </a:xfrm>
          <a:prstGeom prst="rect">
            <a:avLst/>
          </a:prstGeom>
        </p:spPr>
      </p:pic>
      <p:pic>
        <p:nvPicPr>
          <p:cNvPr id="4" name="Рисунок 3" descr="857545960_tonnel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2857496"/>
            <a:ext cx="314325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Як змінюється </a:t>
            </a:r>
            <a:r>
              <a:rPr lang="uk-UA" dirty="0" err="1" smtClean="0"/>
              <a:t>електронегативність</a:t>
            </a:r>
            <a:r>
              <a:rPr lang="uk-UA" dirty="0" smtClean="0"/>
              <a:t> елементів у періоді зліва направо?</a:t>
            </a:r>
            <a:endParaRPr lang="ru-RU" dirty="0"/>
          </a:p>
        </p:txBody>
      </p:sp>
      <p:pic>
        <p:nvPicPr>
          <p:cNvPr id="4" name="Рисунок 3" descr="35574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7356" y="3214686"/>
            <a:ext cx="531495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Який заряд має протон?</a:t>
            </a:r>
            <a:endParaRPr lang="ru-RU" dirty="0"/>
          </a:p>
        </p:txBody>
      </p:sp>
      <p:pic>
        <p:nvPicPr>
          <p:cNvPr id="4" name="Содержимое 3" descr="Атом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86050" y="2357430"/>
            <a:ext cx="3524264" cy="35242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Який елемент має найменшу </a:t>
            </a:r>
            <a:r>
              <a:rPr lang="uk-UA" dirty="0" err="1" smtClean="0"/>
              <a:t>електронегативність</a:t>
            </a:r>
            <a:r>
              <a:rPr lang="uk-UA" dirty="0" smtClean="0"/>
              <a:t>?</a:t>
            </a:r>
            <a:endParaRPr lang="ru-RU" dirty="0"/>
          </a:p>
        </p:txBody>
      </p:sp>
      <p:pic>
        <p:nvPicPr>
          <p:cNvPr id="4" name="Содержимое 3" descr="enegtrend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28794" y="2285992"/>
            <a:ext cx="5048272" cy="381144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Які хімічні елементи назвали на честь країн світу?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p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93306" y="3954523"/>
            <a:ext cx="5350694" cy="2903477"/>
          </a:xfrm>
          <a:prstGeom prst="rect">
            <a:avLst/>
          </a:prstGeom>
        </p:spPr>
      </p:pic>
      <p:pic>
        <p:nvPicPr>
          <p:cNvPr id="5" name="Рисунок 4" descr="periodictable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714488"/>
            <a:ext cx="4071934" cy="2571768"/>
          </a:xfrm>
          <a:prstGeom prst="rect">
            <a:avLst/>
          </a:prstGeom>
        </p:spPr>
      </p:pic>
      <p:sp>
        <p:nvSpPr>
          <p:cNvPr id="6" name="Стрелка углом 5"/>
          <p:cNvSpPr/>
          <p:nvPr/>
        </p:nvSpPr>
        <p:spPr>
          <a:xfrm rot="5400000">
            <a:off x="5054205" y="2160976"/>
            <a:ext cx="1321603" cy="20002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Який елемент надає хлорофілу рослин зеленого кольору?</a:t>
            </a:r>
            <a:endParaRPr lang="ru-RU" dirty="0"/>
          </a:p>
        </p:txBody>
      </p:sp>
      <p:pic>
        <p:nvPicPr>
          <p:cNvPr id="4" name="Рисунок 3" descr="Untid-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572008"/>
            <a:ext cx="9144000" cy="2285992"/>
          </a:xfrm>
          <a:prstGeom prst="rect">
            <a:avLst/>
          </a:prstGeom>
        </p:spPr>
      </p:pic>
      <p:pic>
        <p:nvPicPr>
          <p:cNvPr id="5" name="Рисунок 4" descr="chloroplastsfigure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2143116"/>
            <a:ext cx="2419355" cy="2257200"/>
          </a:xfrm>
          <a:prstGeom prst="rect">
            <a:avLst/>
          </a:prstGeom>
        </p:spPr>
      </p:pic>
      <p:pic>
        <p:nvPicPr>
          <p:cNvPr id="6" name="Рисунок 5" descr="Untited-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10" y="2071678"/>
            <a:ext cx="1963691" cy="2493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Які хімічні елементи найпоширеніші в космічному просторі?</a:t>
            </a:r>
            <a:endParaRPr lang="ru-RU" dirty="0"/>
          </a:p>
        </p:txBody>
      </p:sp>
      <p:pic>
        <p:nvPicPr>
          <p:cNvPr id="4" name="Содержимое 3" descr="Untitled-klui1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20207256">
            <a:off x="642910" y="2786058"/>
            <a:ext cx="3643328" cy="3315428"/>
          </a:xfrm>
        </p:spPr>
      </p:pic>
      <p:pic>
        <p:nvPicPr>
          <p:cNvPr id="5" name="Рисунок 4" descr="Untitluied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670930">
            <a:off x="5356190" y="2532599"/>
            <a:ext cx="2857500" cy="320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928818"/>
          </a:xfrm>
        </p:spPr>
        <p:txBody>
          <a:bodyPr>
            <a:normAutofit/>
          </a:bodyPr>
          <a:lstStyle/>
          <a:p>
            <a:r>
              <a:rPr lang="uk-UA" sz="3600" i="1" dirty="0" err="1" smtClean="0"/>
              <a:t>“Пе</a:t>
            </a:r>
            <a:r>
              <a:rPr lang="ru-RU" sz="3600" i="1" dirty="0" smtClean="0"/>
              <a:t>риодическому закону будущее не грозит разрушением, а только надстройка и развитие обещаются..</a:t>
            </a:r>
            <a:r>
              <a:rPr lang="uk-UA" sz="3600" i="1" dirty="0" smtClean="0"/>
              <a:t> ”</a:t>
            </a:r>
            <a:endParaRPr lang="ru-RU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429000"/>
            <a:ext cx="42587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Д.</a:t>
            </a:r>
            <a:r>
              <a:rPr lang="uk-UA" sz="50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І. Менделєєв</a:t>
            </a:r>
            <a:endParaRPr lang="ru-RU" sz="5000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nts and Settings\Admin\Рабочий стол\BLOX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3177725"/>
            <a:ext cx="2714644" cy="351837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 яких частинок складається ядро атома?</a:t>
            </a:r>
            <a:endParaRPr lang="ru-RU" dirty="0"/>
          </a:p>
        </p:txBody>
      </p:sp>
      <p:pic>
        <p:nvPicPr>
          <p:cNvPr id="4" name="Содержимое 3" descr="atom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28926" y="2357430"/>
            <a:ext cx="3429014" cy="34290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Які хімічні елементи дістали назви від фізичних властивостей утворених ними речовин?</a:t>
            </a:r>
            <a:endParaRPr lang="ru-RU" dirty="0"/>
          </a:p>
        </p:txBody>
      </p:sp>
      <p:pic>
        <p:nvPicPr>
          <p:cNvPr id="4" name="Рисунок 3" descr="colored-test-tubes-pic.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000372"/>
            <a:ext cx="3076782" cy="3076782"/>
          </a:xfrm>
          <a:prstGeom prst="rect">
            <a:avLst/>
          </a:prstGeom>
        </p:spPr>
      </p:pic>
      <p:pic>
        <p:nvPicPr>
          <p:cNvPr id="5" name="Рисунок 4" descr="Untitled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3214686"/>
            <a:ext cx="3771900" cy="250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Що показує порядковий номер елемента?</a:t>
            </a:r>
            <a:endParaRPr lang="ru-RU" dirty="0"/>
          </a:p>
        </p:txBody>
      </p:sp>
      <p:pic>
        <p:nvPicPr>
          <p:cNvPr id="7" name="Рисунок 6" descr="1263048450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488" y="2857496"/>
            <a:ext cx="3276614" cy="3276614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 rot="2740500">
            <a:off x="6002322" y="2028596"/>
            <a:ext cx="571504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Untitlei67d-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86644" y="1857364"/>
            <a:ext cx="1569340" cy="2822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714356"/>
            <a:ext cx="61255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Конкурс 2</a:t>
            </a:r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71462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i="1" u="sng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“Напиши</a:t>
            </a:r>
            <a:r>
              <a:rPr lang="uk-UA" sz="6600" b="1" i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назви </a:t>
            </a:r>
            <a:r>
              <a:rPr lang="uk-UA" sz="6600" b="1" i="1" u="sng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елементів”</a:t>
            </a:r>
            <a:endParaRPr lang="ru-RU" sz="6600" b="1" i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Untidwwtled-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602553">
            <a:off x="137616" y="4743616"/>
            <a:ext cx="3143272" cy="1854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85794"/>
            <a:ext cx="5738704" cy="24622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Команда 1</a:t>
            </a:r>
            <a:endParaRPr lang="en-US" sz="8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66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Нітроген</a:t>
            </a:r>
            <a:endParaRPr lang="ru-RU" sz="6600" b="1" i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05296" y="3929066"/>
            <a:ext cx="5738704" cy="24622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Команда 2</a:t>
            </a:r>
            <a:endParaRPr lang="en-US" sz="8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6600" b="1" i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Аргентум</a:t>
            </a:r>
            <a:endParaRPr lang="ru-RU" sz="6600" b="1" i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714356"/>
            <a:ext cx="61255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Конкурс 3</a:t>
            </a:r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571744"/>
            <a:ext cx="9144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i="1" u="sng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“Визначення</a:t>
            </a:r>
            <a:r>
              <a:rPr lang="uk-UA" sz="6600" b="1" i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елементів за </a:t>
            </a:r>
            <a:r>
              <a:rPr lang="uk-UA" sz="6600" b="1" i="1" u="sng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підсказками”</a:t>
            </a:r>
            <a:endParaRPr lang="ru-RU" sz="6600" b="1" i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1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89120"/>
          </a:xfrm>
        </p:spPr>
        <p:txBody>
          <a:bodyPr>
            <a:noAutofit/>
          </a:bodyPr>
          <a:lstStyle/>
          <a:p>
            <a:r>
              <a:rPr lang="uk-UA" sz="2800" dirty="0" smtClean="0"/>
              <a:t>Цей елемент був відкритий у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1969 р</a:t>
            </a:r>
            <a:r>
              <a:rPr lang="uk-UA" sz="2800" dirty="0" smtClean="0"/>
              <a:t>. алхіміком із Гамбурга Х.</a:t>
            </a:r>
            <a:r>
              <a:rPr lang="uk-UA" sz="2800" dirty="0" err="1" smtClean="0"/>
              <a:t>Брантом</a:t>
            </a:r>
            <a:r>
              <a:rPr lang="uk-UA" sz="2800" dirty="0" smtClean="0"/>
              <a:t>.</a:t>
            </a:r>
          </a:p>
          <a:p>
            <a:r>
              <a:rPr lang="uk-UA" sz="2800" dirty="0" smtClean="0"/>
              <a:t>Міститься в живих організмах: у кістках, м'язах, у мозковій тканині й нервах; в організмі дорослої людини його приблизно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4,5</a:t>
            </a:r>
            <a:r>
              <a:rPr lang="uk-UA" sz="2800" dirty="0" smtClean="0"/>
              <a:t> кг</a:t>
            </a:r>
            <a:r>
              <a:rPr lang="en-US" sz="2800" dirty="0" smtClean="0"/>
              <a:t>.</a:t>
            </a:r>
          </a:p>
          <a:p>
            <a:r>
              <a:rPr lang="uk-UA" sz="2800" dirty="0" smtClean="0"/>
              <a:t>Входить до складу добрив.</a:t>
            </a:r>
          </a:p>
          <a:p>
            <a:r>
              <a:rPr lang="uk-UA" sz="2800" dirty="0" smtClean="0"/>
              <a:t>Проста речовина, утворена цим елементом, буває </a:t>
            </a:r>
            <a:r>
              <a:rPr lang="uk-UA" sz="2800" b="1" dirty="0" smtClean="0"/>
              <a:t>червоною, чорною, білою.</a:t>
            </a:r>
          </a:p>
          <a:p>
            <a:r>
              <a:rPr lang="uk-UA" sz="2800" dirty="0" smtClean="0"/>
              <a:t>Біла речовина – отрута. </a:t>
            </a:r>
            <a:endParaRPr lang="ru-RU" sz="2800" dirty="0"/>
          </a:p>
        </p:txBody>
      </p:sp>
      <p:pic>
        <p:nvPicPr>
          <p:cNvPr id="5" name="Рисунок 4" descr="Untitlertd-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42852"/>
            <a:ext cx="2063898" cy="2008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7729502" cy="1143000"/>
          </a:xfrm>
        </p:spPr>
        <p:txBody>
          <a:bodyPr/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2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4389120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перекладі</a:t>
            </a:r>
            <a:r>
              <a:rPr lang="ru-RU" dirty="0" smtClean="0"/>
              <a:t> 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грецької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елемента</a:t>
            </a:r>
            <a:r>
              <a:rPr lang="ru-RU" dirty="0" smtClean="0"/>
              <a:t> – «</a:t>
            </a:r>
            <a:r>
              <a:rPr lang="ru-RU" dirty="0" err="1" smtClean="0"/>
              <a:t>безжиттєвий</a:t>
            </a:r>
            <a:r>
              <a:rPr lang="ru-RU" dirty="0" smtClean="0"/>
              <a:t>».</a:t>
            </a:r>
          </a:p>
          <a:p>
            <a:r>
              <a:rPr lang="uk-UA" dirty="0" smtClean="0"/>
              <a:t>Проста речовина, утворена цим елементом, - газ, що підтримує дихання й горіння.</a:t>
            </a:r>
          </a:p>
          <a:p>
            <a:r>
              <a:rPr lang="uk-UA" dirty="0" smtClean="0"/>
              <a:t>У зрідженому стані його використовують у холодильних установках.</a:t>
            </a:r>
          </a:p>
          <a:p>
            <a:r>
              <a:rPr lang="uk-UA" dirty="0" smtClean="0"/>
              <a:t>Елемент входить до складу білків.</a:t>
            </a:r>
          </a:p>
          <a:p>
            <a:r>
              <a:rPr lang="uk-UA" dirty="0" smtClean="0"/>
              <a:t>Проста речовина – основний компонент суміші газів земної сфери.</a:t>
            </a:r>
            <a:endParaRPr lang="ru-RU" dirty="0"/>
          </a:p>
        </p:txBody>
      </p:sp>
      <p:pic>
        <p:nvPicPr>
          <p:cNvPr id="4" name="Рисунок 3" descr="Udntitled-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43702" y="0"/>
            <a:ext cx="2190989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389120"/>
          </a:xfrm>
        </p:spPr>
        <p:txBody>
          <a:bodyPr/>
          <a:lstStyle/>
          <a:p>
            <a:r>
              <a:rPr lang="uk-UA" dirty="0" smtClean="0"/>
              <a:t>Цей метал входить до складу глин, слюди, польових шпатів.</a:t>
            </a:r>
          </a:p>
          <a:p>
            <a:r>
              <a:rPr lang="uk-UA" dirty="0" smtClean="0"/>
              <a:t>Його найважливіший матеріал боксит містить 28-60% глинозему – оксиду цього металічного елемента.</a:t>
            </a:r>
          </a:p>
          <a:p>
            <a:r>
              <a:rPr lang="uk-UA" dirty="0" smtClean="0"/>
              <a:t>Його оксидна плівка надійно охороняє метал від подальшого окиснення</a:t>
            </a:r>
          </a:p>
          <a:p>
            <a:r>
              <a:rPr lang="uk-UA" dirty="0" smtClean="0"/>
              <a:t>За М. Чернишевським він є металом соціалізму</a:t>
            </a:r>
          </a:p>
          <a:p>
            <a:r>
              <a:rPr lang="uk-UA" dirty="0" smtClean="0"/>
              <a:t>Це – головний метал техніки наших днів.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1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Untitlerd-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42852"/>
            <a:ext cx="2233341" cy="2181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389120"/>
          </a:xfrm>
        </p:spPr>
        <p:txBody>
          <a:bodyPr/>
          <a:lstStyle/>
          <a:p>
            <a:r>
              <a:rPr lang="uk-UA" dirty="0" smtClean="0"/>
              <a:t>Уперше цей </a:t>
            </a:r>
            <a:r>
              <a:rPr lang="uk-UA" dirty="0" err="1" smtClean="0"/>
              <a:t>елемет</a:t>
            </a:r>
            <a:r>
              <a:rPr lang="uk-UA" dirty="0" smtClean="0"/>
              <a:t> добув у 1811 р. Б. </a:t>
            </a:r>
            <a:r>
              <a:rPr lang="uk-UA" dirty="0" err="1" smtClean="0"/>
              <a:t>Куртуа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У 1813 р. Ж. </a:t>
            </a:r>
            <a:r>
              <a:rPr lang="uk-UA" dirty="0" err="1" smtClean="0"/>
              <a:t>Гей-Люссак</a:t>
            </a:r>
            <a:r>
              <a:rPr lang="uk-UA" dirty="0" smtClean="0"/>
              <a:t> дав йому назву…, що в перекладі означає </a:t>
            </a:r>
            <a:r>
              <a:rPr lang="uk-UA" dirty="0" err="1" smtClean="0"/>
              <a:t>“фіолетовий”</a:t>
            </a:r>
            <a:r>
              <a:rPr lang="uk-UA" dirty="0" smtClean="0"/>
              <a:t> – за кольором парів простої речовини.</a:t>
            </a:r>
          </a:p>
          <a:p>
            <a:r>
              <a:rPr lang="uk-UA" dirty="0" smtClean="0"/>
              <a:t>Нестача його в живому організмі викликає порушення обміну речовин.</a:t>
            </a:r>
          </a:p>
          <a:p>
            <a:r>
              <a:rPr lang="uk-UA" dirty="0" smtClean="0"/>
              <a:t>Просту речовину, що він утворює, добувають із водоростей, наприклад, із ламінарії.</a:t>
            </a:r>
          </a:p>
          <a:p>
            <a:r>
              <a:rPr lang="uk-UA" dirty="0" smtClean="0"/>
              <a:t>У медицині його використовують як антисептик.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2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Untitlgdrgreed-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90520" y="0"/>
            <a:ext cx="2153480" cy="2476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endeleev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25477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357166"/>
            <a:ext cx="61255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Конкурс 4</a:t>
            </a:r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28802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i="1" u="sng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“Пантоміма”</a:t>
            </a:r>
            <a:endParaRPr lang="ru-RU" sz="6600" b="1" i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21643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8794" y="3286124"/>
            <a:ext cx="4929222" cy="3171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928670"/>
            <a:ext cx="4786346" cy="22860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 1</a:t>
            </a:r>
            <a:endParaRPr lang="en-US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66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Алюміній</a:t>
            </a:r>
            <a:endParaRPr lang="ru-RU" sz="66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3714752"/>
            <a:ext cx="4357718" cy="24288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Команда 2</a:t>
            </a:r>
            <a:endParaRPr lang="en-US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66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Ферум</a:t>
            </a:r>
            <a:endParaRPr lang="ru-RU" sz="66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357166"/>
            <a:ext cx="61255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Конкурс 5</a:t>
            </a:r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5743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i="1" u="sng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“Емблема</a:t>
            </a:r>
            <a:r>
              <a:rPr lang="uk-UA" sz="6600" b="1" i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хімічної </a:t>
            </a:r>
            <a:r>
              <a:rPr lang="uk-UA" sz="6600" b="1" i="1" u="sng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речовини”</a:t>
            </a:r>
            <a:endParaRPr lang="ru-RU" sz="6600" b="1" i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Рисунок3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72330" y="3786190"/>
            <a:ext cx="1637937" cy="2703236"/>
          </a:xfrm>
          <a:prstGeom prst="rect">
            <a:avLst/>
          </a:prstGeom>
        </p:spPr>
      </p:pic>
      <p:pic>
        <p:nvPicPr>
          <p:cNvPr id="7" name="Рисунок 6" descr="Untitlssssed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4572008"/>
            <a:ext cx="2052649" cy="1686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28670"/>
            <a:ext cx="5000660" cy="2500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 1</a:t>
            </a:r>
          </a:p>
          <a:p>
            <a:pPr algn="ctr"/>
            <a:r>
              <a:rPr lang="ru-RU" sz="66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Кисень</a:t>
            </a:r>
            <a:endParaRPr lang="en-US" sz="6600" b="1" i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3500438"/>
            <a:ext cx="4786346" cy="26432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 2</a:t>
            </a:r>
            <a:endParaRPr lang="ru-RU" sz="6600" b="1" i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66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</a:t>
            </a:r>
            <a:endParaRPr lang="en-US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00108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i="1" u="sng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“Гра</a:t>
            </a:r>
            <a:r>
              <a:rPr lang="uk-UA" sz="6600" b="1" i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 </a:t>
            </a:r>
            <a:r>
              <a:rPr lang="uk-UA" sz="6600" b="1" i="1" u="sng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уболівальниками”</a:t>
            </a:r>
            <a:endParaRPr lang="ru-RU" sz="6600" b="1" i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Usdntitled-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3108" y="3571876"/>
            <a:ext cx="476250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610244"/>
          </a:xfrm>
        </p:spPr>
        <p:txBody>
          <a:bodyPr>
            <a:normAutofit lnSpcReduction="10000"/>
          </a:bodyPr>
          <a:lstStyle/>
          <a:p>
            <a:r>
              <a:rPr lang="uk-UA" sz="3200" dirty="0" smtClean="0"/>
              <a:t>Який газ є найважчим і чому цей газ називають шляхетним?</a:t>
            </a:r>
          </a:p>
          <a:p>
            <a:r>
              <a:rPr lang="uk-UA" sz="3200" dirty="0" smtClean="0"/>
              <a:t>Який лужний метал є радіоактивним?</a:t>
            </a:r>
          </a:p>
          <a:p>
            <a:r>
              <a:rPr lang="uk-UA" sz="3200" dirty="0" smtClean="0"/>
              <a:t>У прізвищі якого вченого є 9 літер, чотири з яких -  “о”?</a:t>
            </a:r>
          </a:p>
          <a:p>
            <a:r>
              <a:rPr lang="uk-UA" sz="3200" dirty="0" smtClean="0"/>
              <a:t>Який камінь відіграв велику роль в історії хімії, не зважаючи на те , що його ніколи не існувало?</a:t>
            </a:r>
          </a:p>
          <a:p>
            <a:r>
              <a:rPr lang="uk-UA" sz="3200" dirty="0" smtClean="0"/>
              <a:t>У якому році Д.І.Менделєєв сформулював періодичний закон?</a:t>
            </a:r>
          </a:p>
          <a:p>
            <a:r>
              <a:rPr lang="uk-UA" sz="3200" dirty="0" smtClean="0"/>
              <a:t>Який елемент надає кісткам міцності?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714356"/>
            <a:ext cx="61255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Конкурс 6</a:t>
            </a:r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571744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i="1" u="sng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“Не</a:t>
            </a:r>
            <a:r>
              <a:rPr lang="uk-UA" sz="6600" b="1" i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помились!”</a:t>
            </a:r>
            <a:endParaRPr lang="ru-RU" sz="6600" b="1" i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Рисунок 7" descr="b17d8f879d6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57627"/>
            <a:ext cx="9144000" cy="2628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P091262_IMG_069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643182"/>
            <a:ext cx="2128849" cy="2713239"/>
          </a:xfrm>
        </p:spPr>
      </p:pic>
      <p:sp>
        <p:nvSpPr>
          <p:cNvPr id="5" name="TextBox 4"/>
          <p:cNvSpPr txBox="1"/>
          <p:nvPr/>
        </p:nvSpPr>
        <p:spPr>
          <a:xfrm>
            <a:off x="500034" y="5715016"/>
            <a:ext cx="1614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</a:t>
            </a:r>
            <a:endParaRPr lang="ru-RU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Безимени-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00364" y="928670"/>
            <a:ext cx="2959843" cy="4079369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53193" y="1142984"/>
            <a:ext cx="2590807" cy="4452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6578" y="5643578"/>
            <a:ext cx="2095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Неметал</a:t>
            </a:r>
            <a:endParaRPr lang="ru-RU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5357826"/>
            <a:ext cx="2909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Амфотерний</a:t>
            </a:r>
            <a:endParaRPr lang="ru-RU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785794"/>
            <a:ext cx="61255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Конкурс 7</a:t>
            </a:r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857496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i="1" u="sng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“Домашнє</a:t>
            </a:r>
            <a:r>
              <a:rPr lang="uk-UA" sz="6600" b="1" i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sz="6600" b="1" i="1" u="sng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завдання”</a:t>
            </a:r>
            <a:endParaRPr lang="ru-RU" sz="6600" b="1" i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Unftitled-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286124"/>
            <a:ext cx="1955752" cy="3181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714356"/>
            <a:ext cx="650085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Вітаємо переможців!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Usdntitled-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57422" y="3357562"/>
            <a:ext cx="476250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480"/>
            <a:ext cx="9144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Запрошуємо</a:t>
            </a:r>
            <a:r>
              <a:rPr lang="ru-RU" sz="8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8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команди</a:t>
            </a: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сцену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e2d7674f860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500570"/>
            <a:ext cx="9144000" cy="2175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28" y="357166"/>
            <a:ext cx="61255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Конкурс 1</a:t>
            </a:r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000240"/>
            <a:ext cx="835824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i="1" u="sng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“Хто</a:t>
            </a:r>
            <a:r>
              <a:rPr lang="uk-UA" sz="6600" b="1" i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вирветься вперед?”</a:t>
            </a:r>
            <a:endParaRPr lang="ru-RU" sz="6600" b="1" i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Рисунок 7" descr="Untitld-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72330" y="3000372"/>
            <a:ext cx="1950254" cy="3643314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4071942"/>
            <a:ext cx="198120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3214686"/>
            <a:ext cx="2994429" cy="3328984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1000108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i="1" u="sng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“Запитання</a:t>
            </a:r>
            <a:r>
              <a:rPr lang="uk-UA" sz="6600" b="1" i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до першої </a:t>
            </a:r>
            <a:r>
              <a:rPr lang="uk-UA" sz="6600" b="1" i="1" u="sng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команди”</a:t>
            </a:r>
            <a:endParaRPr lang="ru-RU" sz="6600" b="1" i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ff962c65118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43571" y="3143248"/>
            <a:ext cx="2487400" cy="3482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/>
          <a:lstStyle/>
          <a:p>
            <a:pPr algn="ctr"/>
            <a:r>
              <a:rPr lang="uk-UA" i="1" dirty="0" smtClean="0"/>
              <a:t>Який заряд має атом?</a:t>
            </a:r>
            <a:endParaRPr lang="ru-RU" i="1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28926" y="2500306"/>
            <a:ext cx="3009914" cy="29436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643966" cy="1143000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Які елементи носять назви країн?</a:t>
            </a:r>
            <a:endParaRPr lang="ru-RU" i="1" dirty="0"/>
          </a:p>
        </p:txBody>
      </p:sp>
      <p:pic>
        <p:nvPicPr>
          <p:cNvPr id="5" name="Рисунок 4" descr="map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93306" y="3954523"/>
            <a:ext cx="5350694" cy="2903477"/>
          </a:xfrm>
          <a:prstGeom prst="rect">
            <a:avLst/>
          </a:prstGeom>
        </p:spPr>
      </p:pic>
      <p:pic>
        <p:nvPicPr>
          <p:cNvPr id="7" name="Рисунок 6" descr="periodictable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714488"/>
            <a:ext cx="4071934" cy="2571768"/>
          </a:xfrm>
          <a:prstGeom prst="rect">
            <a:avLst/>
          </a:prstGeom>
        </p:spPr>
      </p:pic>
      <p:sp>
        <p:nvSpPr>
          <p:cNvPr id="8" name="Стрелка углом 7"/>
          <p:cNvSpPr/>
          <p:nvPr/>
        </p:nvSpPr>
        <p:spPr>
          <a:xfrm rot="5400000">
            <a:off x="5054205" y="2160976"/>
            <a:ext cx="1321603" cy="20002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366</TotalTime>
  <Words>669</Words>
  <Application>Microsoft Office PowerPoint</Application>
  <PresentationFormat>Экран (4:3)</PresentationFormat>
  <Paragraphs>96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Поток</vt:lpstr>
      <vt:lpstr>Періодична система хімічних елементів  Д.І. Менделєєва</vt:lpstr>
      <vt:lpstr>Слайд 2</vt:lpstr>
      <vt:lpstr>“Периодическому закону будущее не грозит разрушением, а только надстройка и развитие обещаются.. ”</vt:lpstr>
      <vt:lpstr>Слайд 4</vt:lpstr>
      <vt:lpstr>Слайд 5</vt:lpstr>
      <vt:lpstr>Слайд 6</vt:lpstr>
      <vt:lpstr>Слайд 7</vt:lpstr>
      <vt:lpstr>Який заряд має атом?</vt:lpstr>
      <vt:lpstr>Які елементи носять назви країн?</vt:lpstr>
      <vt:lpstr>Як називаються елементи  7 групи, підгрупа А?</vt:lpstr>
      <vt:lpstr>Скільки малих та великих періодів у періодичній системі хімічних елементів?</vt:lpstr>
      <vt:lpstr>Як змінюється радіус атомів елементів у групі зверху вниз?</vt:lpstr>
      <vt:lpstr>Назвіть найбільш електронегативний елемент?</vt:lpstr>
      <vt:lpstr>Який елемент надає гемоглобіну крові людини червоного кольору?</vt:lpstr>
      <vt:lpstr>Що таке нуклонне число, і що воно показує?</vt:lpstr>
      <vt:lpstr>Які елементи носять назви небесних тіл?</vt:lpstr>
      <vt:lpstr>Які прості речовини перебувають за нормальних умов у рідкому стані?</vt:lpstr>
      <vt:lpstr>Який хімічний елемент, що існує в природі, має найбільшу атомну масу?</vt:lpstr>
      <vt:lpstr>Який елемент назвали на честь острова?</vt:lpstr>
      <vt:lpstr>Слайд 20</vt:lpstr>
      <vt:lpstr>Що показує номер періоду?</vt:lpstr>
      <vt:lpstr>Скільки груп у періодичній системі, на які підгрупи вони поділяються?</vt:lpstr>
      <vt:lpstr>До якої групи належать  інертні гази?</vt:lpstr>
      <vt:lpstr>Як змінюється електронегативність елементів у періоді зліва направо?</vt:lpstr>
      <vt:lpstr>Який заряд має протон?</vt:lpstr>
      <vt:lpstr>Який елемент має найменшу електронегативність?</vt:lpstr>
      <vt:lpstr>Які хімічні елементи назвали на честь країн світу?</vt:lpstr>
      <vt:lpstr>Який елемент надає хлорофілу рослин зеленого кольору?</vt:lpstr>
      <vt:lpstr>Які хімічні елементи найпоширеніші в космічному просторі?</vt:lpstr>
      <vt:lpstr>З яких частинок складається ядро атома?</vt:lpstr>
      <vt:lpstr>Які хімічні елементи дістали назви від фізичних властивостей утворених ними речовин?</vt:lpstr>
      <vt:lpstr>Що показує порядковий номер елемента?</vt:lpstr>
      <vt:lpstr>Слайд 33</vt:lpstr>
      <vt:lpstr>Слайд 34</vt:lpstr>
      <vt:lpstr>Слайд 35</vt:lpstr>
      <vt:lpstr>Команда 1</vt:lpstr>
      <vt:lpstr>Команда 2</vt:lpstr>
      <vt:lpstr>Команда 1</vt:lpstr>
      <vt:lpstr>Команда 2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 </vt:lpstr>
      <vt:lpstr>Слайд 49</vt:lpstr>
    </vt:vector>
  </TitlesOfParts>
  <Company>Mi5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Періодична система хімічних елементів  Д.І. Менделєєва</dc:title>
  <dc:creator>Q</dc:creator>
  <cp:lastModifiedBy>CQ71</cp:lastModifiedBy>
  <cp:revision>40</cp:revision>
  <dcterms:created xsi:type="dcterms:W3CDTF">2011-03-25T19:31:48Z</dcterms:created>
  <dcterms:modified xsi:type="dcterms:W3CDTF">2011-06-06T17:05:27Z</dcterms:modified>
</cp:coreProperties>
</file>